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4"/>
  </p:sldMasterIdLst>
  <p:notesMasterIdLst>
    <p:notesMasterId r:id="rId23"/>
  </p:notesMasterIdLst>
  <p:sldIdLst>
    <p:sldId id="256" r:id="rId5"/>
    <p:sldId id="258" r:id="rId6"/>
    <p:sldId id="259" r:id="rId7"/>
    <p:sldId id="260" r:id="rId8"/>
    <p:sldId id="261" r:id="rId9"/>
    <p:sldId id="262" r:id="rId10"/>
    <p:sldId id="263" r:id="rId11"/>
    <p:sldId id="265" r:id="rId12"/>
    <p:sldId id="264" r:id="rId13"/>
    <p:sldId id="266" r:id="rId14"/>
    <p:sldId id="267" r:id="rId15"/>
    <p:sldId id="268" r:id="rId16"/>
    <p:sldId id="269" r:id="rId17"/>
    <p:sldId id="271" r:id="rId18"/>
    <p:sldId id="270" r:id="rId19"/>
    <p:sldId id="272"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38" autoAdjust="0"/>
  </p:normalViewPr>
  <p:slideViewPr>
    <p:cSldViewPr snapToGrid="0">
      <p:cViewPr varScale="1">
        <p:scale>
          <a:sx n="128" d="100"/>
          <a:sy n="128" d="100"/>
        </p:scale>
        <p:origin x="216"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DB39D7-1236-4E86-BBC8-1E44E7CF35D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813F82-2040-45D3-8D1F-3E28EBC6CC7A}">
      <dgm:prSet custT="1"/>
      <dgm:spPr/>
      <dgm:t>
        <a:bodyPr/>
        <a:lstStyle/>
        <a:p>
          <a:r>
            <a:rPr lang="en-US" sz="1400" b="0" i="0" dirty="0">
              <a:latin typeface="Calibri" panose="020F0502020204030204" pitchFamily="34" charset="0"/>
              <a:ea typeface="Calibri" panose="020F0502020204030204" pitchFamily="34" charset="0"/>
              <a:cs typeface="Calibri" panose="020F0502020204030204" pitchFamily="34" charset="0"/>
            </a:rPr>
            <a:t>Our research is catalyzed by the historical hurdles in infection control, spotlighting the necessity for a deeper analysis</a:t>
          </a:r>
          <a:endParaRPr lang="en-US" sz="1400" dirty="0">
            <a:latin typeface="Calibri" panose="020F0502020204030204" pitchFamily="34" charset="0"/>
            <a:ea typeface="Calibri" panose="020F0502020204030204" pitchFamily="34" charset="0"/>
            <a:cs typeface="Calibri" panose="020F0502020204030204" pitchFamily="34" charset="0"/>
          </a:endParaRPr>
        </a:p>
      </dgm:t>
    </dgm:pt>
    <dgm:pt modelId="{45B7AD02-2CED-4778-8BED-A989C85F7546}" type="parTrans" cxnId="{201E890C-8ABF-4F2F-827B-84DD6B4A51A1}">
      <dgm:prSet/>
      <dgm:spPr/>
      <dgm:t>
        <a:bodyPr/>
        <a:lstStyle/>
        <a:p>
          <a:endParaRPr lang="en-US"/>
        </a:p>
      </dgm:t>
    </dgm:pt>
    <dgm:pt modelId="{7618676B-DE91-4B2E-92B9-83A0E6839C92}" type="sibTrans" cxnId="{201E890C-8ABF-4F2F-827B-84DD6B4A51A1}">
      <dgm:prSet/>
      <dgm:spPr/>
      <dgm:t>
        <a:bodyPr/>
        <a:lstStyle/>
        <a:p>
          <a:endParaRPr lang="en-US"/>
        </a:p>
      </dgm:t>
    </dgm:pt>
    <dgm:pt modelId="{F76928B5-0A76-45C4-921E-0419E2DEDABA}">
      <dgm:prSet custT="1"/>
      <dgm:spPr/>
      <dgm:t>
        <a:bodyPr/>
        <a:lstStyle/>
        <a:p>
          <a:r>
            <a:rPr lang="en-US" sz="1400" b="0" i="0" dirty="0">
              <a:latin typeface="Calibri" panose="020F0502020204030204" pitchFamily="34" charset="0"/>
              <a:ea typeface="Calibri" panose="020F0502020204030204" pitchFamily="34" charset="0"/>
              <a:cs typeface="Calibri" panose="020F0502020204030204" pitchFamily="34" charset="0"/>
            </a:rPr>
            <a:t>We delve into the complexities of SSI management, aiming to yield actionable insights that could reshape healthcare policies and elevate clinical practices. </a:t>
          </a:r>
          <a:endParaRPr lang="en-US" sz="1400" dirty="0">
            <a:latin typeface="Calibri" panose="020F0502020204030204" pitchFamily="34" charset="0"/>
            <a:ea typeface="Calibri" panose="020F0502020204030204" pitchFamily="34" charset="0"/>
            <a:cs typeface="Calibri" panose="020F0502020204030204" pitchFamily="34" charset="0"/>
          </a:endParaRPr>
        </a:p>
      </dgm:t>
    </dgm:pt>
    <dgm:pt modelId="{FF1A0257-0C10-4F37-A48A-6CE704932CFC}" type="parTrans" cxnId="{073BDDE0-19A9-4CB3-A89F-0AA2850C2109}">
      <dgm:prSet/>
      <dgm:spPr/>
      <dgm:t>
        <a:bodyPr/>
        <a:lstStyle/>
        <a:p>
          <a:endParaRPr lang="en-US"/>
        </a:p>
      </dgm:t>
    </dgm:pt>
    <dgm:pt modelId="{C037EE59-A3E1-43ED-90CE-844E527AA043}" type="sibTrans" cxnId="{073BDDE0-19A9-4CB3-A89F-0AA2850C2109}">
      <dgm:prSet/>
      <dgm:spPr/>
      <dgm:t>
        <a:bodyPr/>
        <a:lstStyle/>
        <a:p>
          <a:endParaRPr lang="en-US"/>
        </a:p>
      </dgm:t>
    </dgm:pt>
    <dgm:pt modelId="{CD81605A-2271-4D6B-A0BB-196A9CF6865F}">
      <dgm:prSet custT="1"/>
      <dgm:spPr/>
      <dgm:t>
        <a:bodyPr/>
        <a:lstStyle/>
        <a:p>
          <a:r>
            <a:rPr lang="en-US" sz="1400" b="0" i="0" dirty="0">
              <a:latin typeface="Calibri" panose="020F0502020204030204" pitchFamily="34" charset="0"/>
              <a:ea typeface="Calibri" panose="020F0502020204030204" pitchFamily="34" charset="0"/>
              <a:cs typeface="Calibri" panose="020F0502020204030204" pitchFamily="34" charset="0"/>
            </a:rPr>
            <a:t>he essence of our investigation lies in its potential to bolster patient safety, enhance the caliber of healthcare, and deliver cost-effective solutions. </a:t>
          </a:r>
          <a:endParaRPr lang="en-US" sz="1400" dirty="0">
            <a:latin typeface="Calibri" panose="020F0502020204030204" pitchFamily="34" charset="0"/>
            <a:ea typeface="Calibri" panose="020F0502020204030204" pitchFamily="34" charset="0"/>
            <a:cs typeface="Calibri" panose="020F0502020204030204" pitchFamily="34" charset="0"/>
          </a:endParaRPr>
        </a:p>
      </dgm:t>
    </dgm:pt>
    <dgm:pt modelId="{1DE6AD96-BBEB-4388-866A-1988840A3471}" type="parTrans" cxnId="{F6C38F2D-2DA5-4447-ABF4-B28A7E5AF223}">
      <dgm:prSet/>
      <dgm:spPr/>
      <dgm:t>
        <a:bodyPr/>
        <a:lstStyle/>
        <a:p>
          <a:endParaRPr lang="en-US"/>
        </a:p>
      </dgm:t>
    </dgm:pt>
    <dgm:pt modelId="{D889D463-F42E-47A9-9D22-84EB81DE368A}" type="sibTrans" cxnId="{F6C38F2D-2DA5-4447-ABF4-B28A7E5AF223}">
      <dgm:prSet/>
      <dgm:spPr/>
      <dgm:t>
        <a:bodyPr/>
        <a:lstStyle/>
        <a:p>
          <a:endParaRPr lang="en-US"/>
        </a:p>
      </dgm:t>
    </dgm:pt>
    <dgm:pt modelId="{315ED6D4-79F3-43E5-8415-A16EA2C32FC8}" type="pres">
      <dgm:prSet presAssocID="{49DB39D7-1236-4E86-BBC8-1E44E7CF35DA}" presName="root" presStyleCnt="0">
        <dgm:presLayoutVars>
          <dgm:dir/>
          <dgm:resizeHandles val="exact"/>
        </dgm:presLayoutVars>
      </dgm:prSet>
      <dgm:spPr/>
    </dgm:pt>
    <dgm:pt modelId="{CBD57907-29BD-4BD9-B8D5-79762ECB0074}" type="pres">
      <dgm:prSet presAssocID="{9E813F82-2040-45D3-8D1F-3E28EBC6CC7A}" presName="compNode" presStyleCnt="0"/>
      <dgm:spPr/>
    </dgm:pt>
    <dgm:pt modelId="{457E6A95-47C2-40FE-8A2B-FC603A248CC8}" type="pres">
      <dgm:prSet presAssocID="{9E813F82-2040-45D3-8D1F-3E28EBC6CC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30ED8DF0-3C8F-45CC-A613-F2A05C6B5443}" type="pres">
      <dgm:prSet presAssocID="{9E813F82-2040-45D3-8D1F-3E28EBC6CC7A}" presName="spaceRect" presStyleCnt="0"/>
      <dgm:spPr/>
    </dgm:pt>
    <dgm:pt modelId="{0C5CCD02-C42D-4BFB-8147-4D7B55B17332}" type="pres">
      <dgm:prSet presAssocID="{9E813F82-2040-45D3-8D1F-3E28EBC6CC7A}" presName="textRect" presStyleLbl="revTx" presStyleIdx="0" presStyleCnt="3" custScaleY="49729" custLinFactNeighborX="3883" custLinFactNeighborY="-24588">
        <dgm:presLayoutVars>
          <dgm:chMax val="1"/>
          <dgm:chPref val="1"/>
        </dgm:presLayoutVars>
      </dgm:prSet>
      <dgm:spPr/>
    </dgm:pt>
    <dgm:pt modelId="{9D94FDD6-CDFA-4216-B1B1-7B8D24A43F65}" type="pres">
      <dgm:prSet presAssocID="{7618676B-DE91-4B2E-92B9-83A0E6839C92}" presName="sibTrans" presStyleCnt="0"/>
      <dgm:spPr/>
    </dgm:pt>
    <dgm:pt modelId="{B668FE48-8D90-4AA0-8679-1A3B81B5A5F2}" type="pres">
      <dgm:prSet presAssocID="{F76928B5-0A76-45C4-921E-0419E2DEDABA}" presName="compNode" presStyleCnt="0"/>
      <dgm:spPr/>
    </dgm:pt>
    <dgm:pt modelId="{0C333CAB-BF2C-4CE6-863B-15E4DED2BA2B}" type="pres">
      <dgm:prSet presAssocID="{F76928B5-0A76-45C4-921E-0419E2DEDA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0CDD394D-068D-4C2B-869D-1C5E796AC50C}" type="pres">
      <dgm:prSet presAssocID="{F76928B5-0A76-45C4-921E-0419E2DEDABA}" presName="spaceRect" presStyleCnt="0"/>
      <dgm:spPr/>
    </dgm:pt>
    <dgm:pt modelId="{BB707160-919C-420B-8B8F-184A191BF162}" type="pres">
      <dgm:prSet presAssocID="{F76928B5-0A76-45C4-921E-0419E2DEDABA}" presName="textRect" presStyleLbl="revTx" presStyleIdx="1" presStyleCnt="3">
        <dgm:presLayoutVars>
          <dgm:chMax val="1"/>
          <dgm:chPref val="1"/>
        </dgm:presLayoutVars>
      </dgm:prSet>
      <dgm:spPr/>
    </dgm:pt>
    <dgm:pt modelId="{9310CB54-9B4D-423D-B5A8-38A88E54B04C}" type="pres">
      <dgm:prSet presAssocID="{C037EE59-A3E1-43ED-90CE-844E527AA043}" presName="sibTrans" presStyleCnt="0"/>
      <dgm:spPr/>
    </dgm:pt>
    <dgm:pt modelId="{5CEA3DA7-50E9-49F5-8D90-D0C7E5515A9E}" type="pres">
      <dgm:prSet presAssocID="{CD81605A-2271-4D6B-A0BB-196A9CF6865F}" presName="compNode" presStyleCnt="0"/>
      <dgm:spPr/>
    </dgm:pt>
    <dgm:pt modelId="{3D4F2536-0EDB-4E9B-A32F-7532B828C171}" type="pres">
      <dgm:prSet presAssocID="{CD81605A-2271-4D6B-A0BB-196A9CF686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spital"/>
        </a:ext>
      </dgm:extLst>
    </dgm:pt>
    <dgm:pt modelId="{4751D420-7C24-4ADC-B0A0-58E5C8EE55F6}" type="pres">
      <dgm:prSet presAssocID="{CD81605A-2271-4D6B-A0BB-196A9CF6865F}" presName="spaceRect" presStyleCnt="0"/>
      <dgm:spPr/>
    </dgm:pt>
    <dgm:pt modelId="{ACE284B7-F5D1-4E2D-A167-31633D934B19}" type="pres">
      <dgm:prSet presAssocID="{CD81605A-2271-4D6B-A0BB-196A9CF6865F}" presName="textRect" presStyleLbl="revTx" presStyleIdx="2" presStyleCnt="3">
        <dgm:presLayoutVars>
          <dgm:chMax val="1"/>
          <dgm:chPref val="1"/>
        </dgm:presLayoutVars>
      </dgm:prSet>
      <dgm:spPr/>
    </dgm:pt>
  </dgm:ptLst>
  <dgm:cxnLst>
    <dgm:cxn modelId="{82F9A102-83C1-4B99-A859-B66364014053}" type="presOf" srcId="{CD81605A-2271-4D6B-A0BB-196A9CF6865F}" destId="{ACE284B7-F5D1-4E2D-A167-31633D934B19}" srcOrd="0" destOrd="0" presId="urn:microsoft.com/office/officeart/2018/2/layout/IconLabelList"/>
    <dgm:cxn modelId="{201E890C-8ABF-4F2F-827B-84DD6B4A51A1}" srcId="{49DB39D7-1236-4E86-BBC8-1E44E7CF35DA}" destId="{9E813F82-2040-45D3-8D1F-3E28EBC6CC7A}" srcOrd="0" destOrd="0" parTransId="{45B7AD02-2CED-4778-8BED-A989C85F7546}" sibTransId="{7618676B-DE91-4B2E-92B9-83A0E6839C92}"/>
    <dgm:cxn modelId="{C8DA0124-0D7D-47B3-B056-A94ADDF85EB2}" type="presOf" srcId="{9E813F82-2040-45D3-8D1F-3E28EBC6CC7A}" destId="{0C5CCD02-C42D-4BFB-8147-4D7B55B17332}" srcOrd="0" destOrd="0" presId="urn:microsoft.com/office/officeart/2018/2/layout/IconLabelList"/>
    <dgm:cxn modelId="{F6C38F2D-2DA5-4447-ABF4-B28A7E5AF223}" srcId="{49DB39D7-1236-4E86-BBC8-1E44E7CF35DA}" destId="{CD81605A-2271-4D6B-A0BB-196A9CF6865F}" srcOrd="2" destOrd="0" parTransId="{1DE6AD96-BBEB-4388-866A-1988840A3471}" sibTransId="{D889D463-F42E-47A9-9D22-84EB81DE368A}"/>
    <dgm:cxn modelId="{5D0D455F-24F1-4548-8B7A-DFB0A6BA8DF8}" type="presOf" srcId="{F76928B5-0A76-45C4-921E-0419E2DEDABA}" destId="{BB707160-919C-420B-8B8F-184A191BF162}" srcOrd="0" destOrd="0" presId="urn:microsoft.com/office/officeart/2018/2/layout/IconLabelList"/>
    <dgm:cxn modelId="{1FE5BF94-361C-430C-93C3-38BDF9D9DE54}" type="presOf" srcId="{49DB39D7-1236-4E86-BBC8-1E44E7CF35DA}" destId="{315ED6D4-79F3-43E5-8415-A16EA2C32FC8}" srcOrd="0" destOrd="0" presId="urn:microsoft.com/office/officeart/2018/2/layout/IconLabelList"/>
    <dgm:cxn modelId="{073BDDE0-19A9-4CB3-A89F-0AA2850C2109}" srcId="{49DB39D7-1236-4E86-BBC8-1E44E7CF35DA}" destId="{F76928B5-0A76-45C4-921E-0419E2DEDABA}" srcOrd="1" destOrd="0" parTransId="{FF1A0257-0C10-4F37-A48A-6CE704932CFC}" sibTransId="{C037EE59-A3E1-43ED-90CE-844E527AA043}"/>
    <dgm:cxn modelId="{2FD38D66-D796-42F5-8FD0-850B41964CF1}" type="presParOf" srcId="{315ED6D4-79F3-43E5-8415-A16EA2C32FC8}" destId="{CBD57907-29BD-4BD9-B8D5-79762ECB0074}" srcOrd="0" destOrd="0" presId="urn:microsoft.com/office/officeart/2018/2/layout/IconLabelList"/>
    <dgm:cxn modelId="{561A2A17-283B-4242-BA53-65DBAF0CEB5B}" type="presParOf" srcId="{CBD57907-29BD-4BD9-B8D5-79762ECB0074}" destId="{457E6A95-47C2-40FE-8A2B-FC603A248CC8}" srcOrd="0" destOrd="0" presId="urn:microsoft.com/office/officeart/2018/2/layout/IconLabelList"/>
    <dgm:cxn modelId="{A3138FC6-CCE5-4E92-B74B-B41CE13A11AE}" type="presParOf" srcId="{CBD57907-29BD-4BD9-B8D5-79762ECB0074}" destId="{30ED8DF0-3C8F-45CC-A613-F2A05C6B5443}" srcOrd="1" destOrd="0" presId="urn:microsoft.com/office/officeart/2018/2/layout/IconLabelList"/>
    <dgm:cxn modelId="{1F0BC297-F89D-443C-9A7E-BC17648EAB9B}" type="presParOf" srcId="{CBD57907-29BD-4BD9-B8D5-79762ECB0074}" destId="{0C5CCD02-C42D-4BFB-8147-4D7B55B17332}" srcOrd="2" destOrd="0" presId="urn:microsoft.com/office/officeart/2018/2/layout/IconLabelList"/>
    <dgm:cxn modelId="{7CE6F72E-A67C-4056-98AD-F73FB67E5768}" type="presParOf" srcId="{315ED6D4-79F3-43E5-8415-A16EA2C32FC8}" destId="{9D94FDD6-CDFA-4216-B1B1-7B8D24A43F65}" srcOrd="1" destOrd="0" presId="urn:microsoft.com/office/officeart/2018/2/layout/IconLabelList"/>
    <dgm:cxn modelId="{58FBF38B-DA1C-4D0B-9B59-2B8EE8B5B409}" type="presParOf" srcId="{315ED6D4-79F3-43E5-8415-A16EA2C32FC8}" destId="{B668FE48-8D90-4AA0-8679-1A3B81B5A5F2}" srcOrd="2" destOrd="0" presId="urn:microsoft.com/office/officeart/2018/2/layout/IconLabelList"/>
    <dgm:cxn modelId="{38F88447-488D-4AF4-B297-90112B98A832}" type="presParOf" srcId="{B668FE48-8D90-4AA0-8679-1A3B81B5A5F2}" destId="{0C333CAB-BF2C-4CE6-863B-15E4DED2BA2B}" srcOrd="0" destOrd="0" presId="urn:microsoft.com/office/officeart/2018/2/layout/IconLabelList"/>
    <dgm:cxn modelId="{F1995193-388E-4FB7-8FF4-EE886B194FD8}" type="presParOf" srcId="{B668FE48-8D90-4AA0-8679-1A3B81B5A5F2}" destId="{0CDD394D-068D-4C2B-869D-1C5E796AC50C}" srcOrd="1" destOrd="0" presId="urn:microsoft.com/office/officeart/2018/2/layout/IconLabelList"/>
    <dgm:cxn modelId="{10F945CC-AB80-4F3C-BB44-601536D9EA8A}" type="presParOf" srcId="{B668FE48-8D90-4AA0-8679-1A3B81B5A5F2}" destId="{BB707160-919C-420B-8B8F-184A191BF162}" srcOrd="2" destOrd="0" presId="urn:microsoft.com/office/officeart/2018/2/layout/IconLabelList"/>
    <dgm:cxn modelId="{3FEE10BA-633D-4D73-9AE9-7CB076D2FA71}" type="presParOf" srcId="{315ED6D4-79F3-43E5-8415-A16EA2C32FC8}" destId="{9310CB54-9B4D-423D-B5A8-38A88E54B04C}" srcOrd="3" destOrd="0" presId="urn:microsoft.com/office/officeart/2018/2/layout/IconLabelList"/>
    <dgm:cxn modelId="{DF0367B3-18A9-4549-9159-BFA0B32F2B14}" type="presParOf" srcId="{315ED6D4-79F3-43E5-8415-A16EA2C32FC8}" destId="{5CEA3DA7-50E9-49F5-8D90-D0C7E5515A9E}" srcOrd="4" destOrd="0" presId="urn:microsoft.com/office/officeart/2018/2/layout/IconLabelList"/>
    <dgm:cxn modelId="{27B18E3D-8EB7-4EEB-8EB4-A09AA69B4F5E}" type="presParOf" srcId="{5CEA3DA7-50E9-49F5-8D90-D0C7E5515A9E}" destId="{3D4F2536-0EDB-4E9B-A32F-7532B828C171}" srcOrd="0" destOrd="0" presId="urn:microsoft.com/office/officeart/2018/2/layout/IconLabelList"/>
    <dgm:cxn modelId="{CE981616-6EFA-426B-9F7C-7BDDB55D2C56}" type="presParOf" srcId="{5CEA3DA7-50E9-49F5-8D90-D0C7E5515A9E}" destId="{4751D420-7C24-4ADC-B0A0-58E5C8EE55F6}" srcOrd="1" destOrd="0" presId="urn:microsoft.com/office/officeart/2018/2/layout/IconLabelList"/>
    <dgm:cxn modelId="{EE28B4BF-5510-4B4F-9C03-E0CAD67BC271}" type="presParOf" srcId="{5CEA3DA7-50E9-49F5-8D90-D0C7E5515A9E}" destId="{ACE284B7-F5D1-4E2D-A167-31633D934B19}"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E6A95-47C2-40FE-8A2B-FC603A248CC8}">
      <dsp:nvSpPr>
        <dsp:cNvPr id="0" name=""/>
        <dsp:cNvSpPr/>
      </dsp:nvSpPr>
      <dsp:spPr>
        <a:xfrm>
          <a:off x="1225951" y="1089511"/>
          <a:ext cx="1521487" cy="1521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5CCD02-C42D-4BFB-8147-4D7B55B17332}">
      <dsp:nvSpPr>
        <dsp:cNvPr id="0" name=""/>
        <dsp:cNvSpPr/>
      </dsp:nvSpPr>
      <dsp:spPr>
        <a:xfrm>
          <a:off x="427440" y="2953220"/>
          <a:ext cx="3381084" cy="201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dirty="0">
              <a:latin typeface="Calibri" panose="020F0502020204030204" pitchFamily="34" charset="0"/>
              <a:ea typeface="Calibri" panose="020F0502020204030204" pitchFamily="34" charset="0"/>
              <a:cs typeface="Calibri" panose="020F0502020204030204" pitchFamily="34" charset="0"/>
            </a:rPr>
            <a:t>Our research is catalyzed by the historical hurdles in infection control, spotlighting the necessity for a deeper analysis</a:t>
          </a:r>
          <a:endParaRPr lang="en-US" sz="1400" kern="1200" dirty="0">
            <a:latin typeface="Calibri" panose="020F0502020204030204" pitchFamily="34" charset="0"/>
            <a:ea typeface="Calibri" panose="020F0502020204030204" pitchFamily="34" charset="0"/>
            <a:cs typeface="Calibri" panose="020F0502020204030204" pitchFamily="34" charset="0"/>
          </a:endParaRPr>
        </a:p>
      </dsp:txBody>
      <dsp:txXfrm>
        <a:off x="427440" y="2953220"/>
        <a:ext cx="3381084" cy="201191"/>
      </dsp:txXfrm>
    </dsp:sp>
    <dsp:sp modelId="{0C333CAB-BF2C-4CE6-863B-15E4DED2BA2B}">
      <dsp:nvSpPr>
        <dsp:cNvPr id="0" name=""/>
        <dsp:cNvSpPr/>
      </dsp:nvSpPr>
      <dsp:spPr>
        <a:xfrm>
          <a:off x="5198725" y="1038665"/>
          <a:ext cx="1521487" cy="1521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707160-919C-420B-8B8F-184A191BF162}">
      <dsp:nvSpPr>
        <dsp:cNvPr id="0" name=""/>
        <dsp:cNvSpPr/>
      </dsp:nvSpPr>
      <dsp:spPr>
        <a:xfrm>
          <a:off x="4268927" y="2900159"/>
          <a:ext cx="3381084" cy="40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dirty="0">
              <a:latin typeface="Calibri" panose="020F0502020204030204" pitchFamily="34" charset="0"/>
              <a:ea typeface="Calibri" panose="020F0502020204030204" pitchFamily="34" charset="0"/>
              <a:cs typeface="Calibri" panose="020F0502020204030204" pitchFamily="34" charset="0"/>
            </a:rPr>
            <a:t>We delve into the complexities of SSI management, aiming to yield actionable insights that could reshape healthcare policies and elevate clinical practices. </a:t>
          </a:r>
          <a:endParaRPr lang="en-US" sz="1400" kern="1200" dirty="0">
            <a:latin typeface="Calibri" panose="020F0502020204030204" pitchFamily="34" charset="0"/>
            <a:ea typeface="Calibri" panose="020F0502020204030204" pitchFamily="34" charset="0"/>
            <a:cs typeface="Calibri" panose="020F0502020204030204" pitchFamily="34" charset="0"/>
          </a:endParaRPr>
        </a:p>
      </dsp:txBody>
      <dsp:txXfrm>
        <a:off x="4268927" y="2900159"/>
        <a:ext cx="3381084" cy="404575"/>
      </dsp:txXfrm>
    </dsp:sp>
    <dsp:sp modelId="{3D4F2536-0EDB-4E9B-A32F-7532B828C171}">
      <dsp:nvSpPr>
        <dsp:cNvPr id="0" name=""/>
        <dsp:cNvSpPr/>
      </dsp:nvSpPr>
      <dsp:spPr>
        <a:xfrm>
          <a:off x="9171499" y="1038665"/>
          <a:ext cx="1521487" cy="15214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E284B7-F5D1-4E2D-A167-31633D934B19}">
      <dsp:nvSpPr>
        <dsp:cNvPr id="0" name=""/>
        <dsp:cNvSpPr/>
      </dsp:nvSpPr>
      <dsp:spPr>
        <a:xfrm>
          <a:off x="8241701" y="2900159"/>
          <a:ext cx="3381084" cy="40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dirty="0">
              <a:latin typeface="Calibri" panose="020F0502020204030204" pitchFamily="34" charset="0"/>
              <a:ea typeface="Calibri" panose="020F0502020204030204" pitchFamily="34" charset="0"/>
              <a:cs typeface="Calibri" panose="020F0502020204030204" pitchFamily="34" charset="0"/>
            </a:rPr>
            <a:t>he essence of our investigation lies in its potential to bolster patient safety, enhance the caliber of healthcare, and deliver cost-effective solutions. </a:t>
          </a:r>
          <a:endParaRPr lang="en-US" sz="1400" kern="1200" dirty="0">
            <a:latin typeface="Calibri" panose="020F0502020204030204" pitchFamily="34" charset="0"/>
            <a:ea typeface="Calibri" panose="020F0502020204030204" pitchFamily="34" charset="0"/>
            <a:cs typeface="Calibri" panose="020F0502020204030204" pitchFamily="34" charset="0"/>
          </a:endParaRPr>
        </a:p>
      </dsp:txBody>
      <dsp:txXfrm>
        <a:off x="8241701" y="2900159"/>
        <a:ext cx="3381084" cy="40457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C2976-3B28-4D52-9049-22C86D93F675}" type="datetimeFigureOut">
              <a:rPr lang="en-US" smtClean="0"/>
              <a:t>12/18/23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901377-5336-4E9E-8CD4-801FCA46C4DF}" type="slidenum">
              <a:rPr lang="en-US" smtClean="0"/>
              <a:t>‹#›</a:t>
            </a:fld>
            <a:endParaRPr lang="en-US"/>
          </a:p>
        </p:txBody>
      </p:sp>
    </p:spTree>
    <p:extLst>
      <p:ext uri="{BB962C8B-B14F-4D97-AF65-F5344CB8AC3E}">
        <p14:creationId xmlns:p14="http://schemas.microsoft.com/office/powerpoint/2010/main" val="1995772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1</a:t>
            </a:fld>
            <a:endParaRPr lang="en-US"/>
          </a:p>
        </p:txBody>
      </p:sp>
    </p:spTree>
    <p:extLst>
      <p:ext uri="{BB962C8B-B14F-4D97-AF65-F5344CB8AC3E}">
        <p14:creationId xmlns:p14="http://schemas.microsoft.com/office/powerpoint/2010/main" val="2444104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10</a:t>
            </a:fld>
            <a:endParaRPr lang="en-US"/>
          </a:p>
        </p:txBody>
      </p:sp>
    </p:spTree>
    <p:extLst>
      <p:ext uri="{BB962C8B-B14F-4D97-AF65-F5344CB8AC3E}">
        <p14:creationId xmlns:p14="http://schemas.microsoft.com/office/powerpoint/2010/main" val="1623749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11</a:t>
            </a:fld>
            <a:endParaRPr lang="en-US"/>
          </a:p>
        </p:txBody>
      </p:sp>
    </p:spTree>
    <p:extLst>
      <p:ext uri="{BB962C8B-B14F-4D97-AF65-F5344CB8AC3E}">
        <p14:creationId xmlns:p14="http://schemas.microsoft.com/office/powerpoint/2010/main" val="95927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12</a:t>
            </a:fld>
            <a:endParaRPr lang="en-US"/>
          </a:p>
        </p:txBody>
      </p:sp>
    </p:spTree>
    <p:extLst>
      <p:ext uri="{BB962C8B-B14F-4D97-AF65-F5344CB8AC3E}">
        <p14:creationId xmlns:p14="http://schemas.microsoft.com/office/powerpoint/2010/main" val="4203081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13</a:t>
            </a:fld>
            <a:endParaRPr lang="en-US"/>
          </a:p>
        </p:txBody>
      </p:sp>
    </p:spTree>
    <p:extLst>
      <p:ext uri="{BB962C8B-B14F-4D97-AF65-F5344CB8AC3E}">
        <p14:creationId xmlns:p14="http://schemas.microsoft.com/office/powerpoint/2010/main" val="3795502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14</a:t>
            </a:fld>
            <a:endParaRPr lang="en-US"/>
          </a:p>
        </p:txBody>
      </p:sp>
    </p:spTree>
    <p:extLst>
      <p:ext uri="{BB962C8B-B14F-4D97-AF65-F5344CB8AC3E}">
        <p14:creationId xmlns:p14="http://schemas.microsoft.com/office/powerpoint/2010/main" val="675479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15</a:t>
            </a:fld>
            <a:endParaRPr lang="en-US"/>
          </a:p>
        </p:txBody>
      </p:sp>
    </p:spTree>
    <p:extLst>
      <p:ext uri="{BB962C8B-B14F-4D97-AF65-F5344CB8AC3E}">
        <p14:creationId xmlns:p14="http://schemas.microsoft.com/office/powerpoint/2010/main" val="409471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6901377-5336-4E9E-8CD4-801FCA46C4DF}" type="slidenum">
              <a:rPr lang="en-US" smtClean="0"/>
              <a:t>16</a:t>
            </a:fld>
            <a:endParaRPr lang="en-US"/>
          </a:p>
        </p:txBody>
      </p:sp>
    </p:spTree>
    <p:extLst>
      <p:ext uri="{BB962C8B-B14F-4D97-AF65-F5344CB8AC3E}">
        <p14:creationId xmlns:p14="http://schemas.microsoft.com/office/powerpoint/2010/main" val="2299758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17</a:t>
            </a:fld>
            <a:endParaRPr lang="en-US"/>
          </a:p>
        </p:txBody>
      </p:sp>
    </p:spTree>
    <p:extLst>
      <p:ext uri="{BB962C8B-B14F-4D97-AF65-F5344CB8AC3E}">
        <p14:creationId xmlns:p14="http://schemas.microsoft.com/office/powerpoint/2010/main" val="354400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2</a:t>
            </a:fld>
            <a:endParaRPr lang="en-US"/>
          </a:p>
        </p:txBody>
      </p:sp>
    </p:spTree>
    <p:extLst>
      <p:ext uri="{BB962C8B-B14F-4D97-AF65-F5344CB8AC3E}">
        <p14:creationId xmlns:p14="http://schemas.microsoft.com/office/powerpoint/2010/main" val="1019026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3</a:t>
            </a:fld>
            <a:endParaRPr lang="en-US"/>
          </a:p>
        </p:txBody>
      </p:sp>
    </p:spTree>
    <p:extLst>
      <p:ext uri="{BB962C8B-B14F-4D97-AF65-F5344CB8AC3E}">
        <p14:creationId xmlns:p14="http://schemas.microsoft.com/office/powerpoint/2010/main" val="2901054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4</a:t>
            </a:fld>
            <a:endParaRPr lang="en-US"/>
          </a:p>
        </p:txBody>
      </p:sp>
    </p:spTree>
    <p:extLst>
      <p:ext uri="{BB962C8B-B14F-4D97-AF65-F5344CB8AC3E}">
        <p14:creationId xmlns:p14="http://schemas.microsoft.com/office/powerpoint/2010/main" val="619780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6901377-5336-4E9E-8CD4-801FCA46C4DF}" type="slidenum">
              <a:rPr lang="en-US" smtClean="0"/>
              <a:t>5</a:t>
            </a:fld>
            <a:endParaRPr lang="en-US"/>
          </a:p>
        </p:txBody>
      </p:sp>
    </p:spTree>
    <p:extLst>
      <p:ext uri="{BB962C8B-B14F-4D97-AF65-F5344CB8AC3E}">
        <p14:creationId xmlns:p14="http://schemas.microsoft.com/office/powerpoint/2010/main" val="25017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6</a:t>
            </a:fld>
            <a:endParaRPr lang="en-US"/>
          </a:p>
        </p:txBody>
      </p:sp>
    </p:spTree>
    <p:extLst>
      <p:ext uri="{BB962C8B-B14F-4D97-AF65-F5344CB8AC3E}">
        <p14:creationId xmlns:p14="http://schemas.microsoft.com/office/powerpoint/2010/main" val="1176907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7</a:t>
            </a:fld>
            <a:endParaRPr lang="en-US"/>
          </a:p>
        </p:txBody>
      </p:sp>
    </p:spTree>
    <p:extLst>
      <p:ext uri="{BB962C8B-B14F-4D97-AF65-F5344CB8AC3E}">
        <p14:creationId xmlns:p14="http://schemas.microsoft.com/office/powerpoint/2010/main" val="2804612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8</a:t>
            </a:fld>
            <a:endParaRPr lang="en-US"/>
          </a:p>
        </p:txBody>
      </p:sp>
    </p:spTree>
    <p:extLst>
      <p:ext uri="{BB962C8B-B14F-4D97-AF65-F5344CB8AC3E}">
        <p14:creationId xmlns:p14="http://schemas.microsoft.com/office/powerpoint/2010/main" val="219984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01377-5336-4E9E-8CD4-801FCA46C4DF}" type="slidenum">
              <a:rPr lang="en-US" smtClean="0"/>
              <a:t>9</a:t>
            </a:fld>
            <a:endParaRPr lang="en-US"/>
          </a:p>
        </p:txBody>
      </p:sp>
    </p:spTree>
    <p:extLst>
      <p:ext uri="{BB962C8B-B14F-4D97-AF65-F5344CB8AC3E}">
        <p14:creationId xmlns:p14="http://schemas.microsoft.com/office/powerpoint/2010/main" val="283779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12/18/23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114633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12/18/23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712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12/18/23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5357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12/18/23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51801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12/18/23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51473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12/18/23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354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12/18/23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95537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12/18/23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37726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12/18/23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84616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12/18/23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76248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12/18/23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65899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12/18/23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910875066"/>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8" Type="http://schemas.openxmlformats.org/officeDocument/2006/relationships/hyperlink" Target="https://www.sciencedirect.com/science/article/abs/pii/S0196655313008924" TargetMode="External"/><Relationship Id="rId3" Type="http://schemas.openxmlformats.org/officeDocument/2006/relationships/image" Target="../media/image37.jpeg"/><Relationship Id="rId7" Type="http://schemas.openxmlformats.org/officeDocument/2006/relationships/hyperlink" Target="https://www.sciencedirect.com/science/article/abs/pii/S0196655318308125"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sciencedirect.com/science/article/pii/S2590088923000665" TargetMode="External"/><Relationship Id="rId5" Type="http://schemas.openxmlformats.org/officeDocument/2006/relationships/hyperlink" Target="https://pubmed.ncbi.nlm.nih.gov/19022115/" TargetMode="External"/><Relationship Id="rId10" Type="http://schemas.openxmlformats.org/officeDocument/2006/relationships/hyperlink" Target="https://www.hopkinsmedicine.org/health/conditions-and-diseases/surgical-site-infections" TargetMode="External"/><Relationship Id="rId4" Type="http://schemas.openxmlformats.org/officeDocument/2006/relationships/hyperlink" Target="https://www.jstor.org/stable/10.1086/676022" TargetMode="External"/><Relationship Id="rId9" Type="http://schemas.openxmlformats.org/officeDocument/2006/relationships/hyperlink" Target="https://www.sciencedirect.com/science/article/abs/pii/S019567010900180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atalog.data.gov/dataset/surgical-site-infections-ssis-for-operative-procedures-in-california-hospitals-6233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Top view of wood desk with the plant, white keyboard, coffee in a white mug, notebook, and pen">
            <a:extLst>
              <a:ext uri="{FF2B5EF4-FFF2-40B4-BE49-F238E27FC236}">
                <a16:creationId xmlns:a16="http://schemas.microsoft.com/office/drawing/2014/main" id="{F11AD402-F094-80D4-CD78-EF42F8DEE260}"/>
              </a:ext>
            </a:extLst>
          </p:cNvPr>
          <p:cNvPicPr>
            <a:picLocks noChangeAspect="1"/>
          </p:cNvPicPr>
          <p:nvPr/>
        </p:nvPicPr>
        <p:blipFill rotWithShape="1">
          <a:blip r:embed="rId3">
            <a:alphaModFix amt="60000"/>
          </a:blip>
          <a:srcRect t="1472" r="-1" b="15498"/>
          <a:stretch/>
        </p:blipFill>
        <p:spPr>
          <a:xfrm>
            <a:off x="3048" y="1386"/>
            <a:ext cx="12188952" cy="6856614"/>
          </a:xfrm>
          <a:prstGeom prst="rect">
            <a:avLst/>
          </a:prstGeom>
        </p:spPr>
      </p:pic>
      <p:sp>
        <p:nvSpPr>
          <p:cNvPr id="2" name="Title 1">
            <a:extLst>
              <a:ext uri="{FF2B5EF4-FFF2-40B4-BE49-F238E27FC236}">
                <a16:creationId xmlns:a16="http://schemas.microsoft.com/office/drawing/2014/main" id="{2D930948-0485-F067-57EB-FA2833D0A261}"/>
              </a:ext>
            </a:extLst>
          </p:cNvPr>
          <p:cNvSpPr>
            <a:spLocks noGrp="1"/>
          </p:cNvSpPr>
          <p:nvPr>
            <p:ph type="ctrTitle"/>
          </p:nvPr>
        </p:nvSpPr>
        <p:spPr>
          <a:xfrm>
            <a:off x="996275" y="744909"/>
            <a:ext cx="10190071" cy="3145855"/>
          </a:xfrm>
        </p:spPr>
        <p:txBody>
          <a:bodyPr anchor="b">
            <a:normAutofit/>
          </a:bodyPr>
          <a:lstStyle/>
          <a:p>
            <a:r>
              <a:rPr lang="en-US" dirty="0">
                <a:solidFill>
                  <a:schemeClr val="bg1"/>
                </a:solidFill>
              </a:rPr>
              <a:t>Are California's Hospitals Outsmarting SSIs? A Deep Dive into Infection Trends</a:t>
            </a:r>
            <a:endParaRPr lang="en-US" sz="5200" dirty="0">
              <a:solidFill>
                <a:schemeClr val="bg1"/>
              </a:solidFill>
            </a:endParaRPr>
          </a:p>
        </p:txBody>
      </p:sp>
      <p:sp>
        <p:nvSpPr>
          <p:cNvPr id="3" name="Subtitle 2">
            <a:extLst>
              <a:ext uri="{FF2B5EF4-FFF2-40B4-BE49-F238E27FC236}">
                <a16:creationId xmlns:a16="http://schemas.microsoft.com/office/drawing/2014/main" id="{985A70FA-434C-9064-DD7E-0F6A645995F8}"/>
              </a:ext>
            </a:extLst>
          </p:cNvPr>
          <p:cNvSpPr>
            <a:spLocks noGrp="1"/>
          </p:cNvSpPr>
          <p:nvPr>
            <p:ph type="subTitle" idx="1"/>
          </p:nvPr>
        </p:nvSpPr>
        <p:spPr>
          <a:xfrm>
            <a:off x="1218708" y="4069780"/>
            <a:ext cx="9781327" cy="2056617"/>
          </a:xfrm>
        </p:spPr>
        <p:txBody>
          <a:bodyPr anchor="t">
            <a:normAutofit fontScale="92500" lnSpcReduction="20000"/>
          </a:bodyPr>
          <a:lstStyle/>
          <a:p>
            <a:r>
              <a:rPr lang="en-US" sz="2200" b="1" dirty="0">
                <a:solidFill>
                  <a:srgbClr val="FFFFFF"/>
                </a:solidFill>
              </a:rPr>
              <a:t>Group Name: Data Dazzlers </a:t>
            </a:r>
          </a:p>
          <a:p>
            <a:r>
              <a:rPr lang="en-US" sz="2200" dirty="0">
                <a:solidFill>
                  <a:srgbClr val="FFFFFF"/>
                </a:solidFill>
              </a:rPr>
              <a:t>Kiran </a:t>
            </a:r>
            <a:r>
              <a:rPr lang="en-US" sz="2200" dirty="0" err="1">
                <a:solidFill>
                  <a:srgbClr val="FFFFFF"/>
                </a:solidFill>
              </a:rPr>
              <a:t>Devihosur</a:t>
            </a:r>
            <a:endParaRPr lang="en-US" sz="2200" dirty="0">
              <a:solidFill>
                <a:srgbClr val="FFFFFF"/>
              </a:solidFill>
            </a:endParaRPr>
          </a:p>
          <a:p>
            <a:r>
              <a:rPr lang="en-US" sz="2200" dirty="0" err="1">
                <a:solidFill>
                  <a:srgbClr val="FFFFFF"/>
                </a:solidFill>
              </a:rPr>
              <a:t>Sayan</a:t>
            </a:r>
            <a:r>
              <a:rPr lang="en-US" sz="2200" dirty="0">
                <a:solidFill>
                  <a:srgbClr val="FFFFFF"/>
                </a:solidFill>
              </a:rPr>
              <a:t> Roy</a:t>
            </a:r>
          </a:p>
          <a:p>
            <a:r>
              <a:rPr lang="en-US" sz="2200" dirty="0">
                <a:solidFill>
                  <a:srgbClr val="FFFFFF"/>
                </a:solidFill>
              </a:rPr>
              <a:t>Rahul Shetty</a:t>
            </a:r>
          </a:p>
          <a:p>
            <a:r>
              <a:rPr lang="en-US" sz="2200" dirty="0">
                <a:solidFill>
                  <a:srgbClr val="FFFFFF"/>
                </a:solidFill>
              </a:rPr>
              <a:t>Venkata Sairam </a:t>
            </a:r>
            <a:r>
              <a:rPr lang="en-US" sz="2200" dirty="0" err="1">
                <a:solidFill>
                  <a:srgbClr val="FFFFFF"/>
                </a:solidFill>
              </a:rPr>
              <a:t>Yanamandra</a:t>
            </a:r>
            <a:endParaRPr lang="en-US" sz="2200" dirty="0">
              <a:solidFill>
                <a:srgbClr val="FFFFFF"/>
              </a:solidFill>
            </a:endParaRPr>
          </a:p>
        </p:txBody>
      </p:sp>
    </p:spTree>
    <p:extLst>
      <p:ext uri="{BB962C8B-B14F-4D97-AF65-F5344CB8AC3E}">
        <p14:creationId xmlns:p14="http://schemas.microsoft.com/office/powerpoint/2010/main" val="1545846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Person writing on a notepad">
            <a:extLst>
              <a:ext uri="{FF2B5EF4-FFF2-40B4-BE49-F238E27FC236}">
                <a16:creationId xmlns:a16="http://schemas.microsoft.com/office/drawing/2014/main" id="{01511CEE-2AD4-B6EB-E13D-C4A3037C1425}"/>
              </a:ext>
            </a:extLst>
          </p:cNvPr>
          <p:cNvPicPr>
            <a:picLocks noChangeAspect="1"/>
          </p:cNvPicPr>
          <p:nvPr/>
        </p:nvPicPr>
        <p:blipFill rotWithShape="1">
          <a:blip r:embed="rId4">
            <a:alphaModFix amt="60000"/>
          </a:blip>
          <a:srcRect t="13184" b="15852"/>
          <a:stretch/>
        </p:blipFill>
        <p:spPr>
          <a:xfrm>
            <a:off x="20" y="-5"/>
            <a:ext cx="12191980" cy="6856614"/>
          </a:xfrm>
          <a:prstGeom prst="rect">
            <a:avLst/>
          </a:prstGeom>
        </p:spPr>
      </p:pic>
      <p:grpSp>
        <p:nvGrpSpPr>
          <p:cNvPr id="17" name="Group 16">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8" name="Picture 17">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654E08A-BB70-A492-D90C-677823CAEDB6}"/>
              </a:ext>
            </a:extLst>
          </p:cNvPr>
          <p:cNvSpPr>
            <a:spLocks noGrp="1"/>
          </p:cNvSpPr>
          <p:nvPr>
            <p:ph type="title"/>
          </p:nvPr>
        </p:nvSpPr>
        <p:spPr>
          <a:xfrm>
            <a:off x="492852" y="42740"/>
            <a:ext cx="7937961" cy="1418896"/>
          </a:xfrm>
        </p:spPr>
        <p:txBody>
          <a:bodyPr vert="horz" lIns="91440" tIns="45720" rIns="91440" bIns="45720" rtlCol="0" anchor="b">
            <a:normAutofit fontScale="90000"/>
          </a:bodyPr>
          <a:lstStyle/>
          <a:p>
            <a:r>
              <a:rPr lang="en-US" sz="5200" dirty="0">
                <a:solidFill>
                  <a:srgbClr val="FFFFFF"/>
                </a:solidFill>
              </a:rPr>
              <a:t>Procedure-Specific SSI Risk Assessment</a:t>
            </a:r>
          </a:p>
        </p:txBody>
      </p:sp>
      <p:sp>
        <p:nvSpPr>
          <p:cNvPr id="4" name="TextBox 3">
            <a:extLst>
              <a:ext uri="{FF2B5EF4-FFF2-40B4-BE49-F238E27FC236}">
                <a16:creationId xmlns:a16="http://schemas.microsoft.com/office/drawing/2014/main" id="{D4DDDC08-27FA-E93B-2DDF-D87A0693A9A7}"/>
              </a:ext>
            </a:extLst>
          </p:cNvPr>
          <p:cNvSpPr txBox="1"/>
          <p:nvPr/>
        </p:nvSpPr>
        <p:spPr>
          <a:xfrm>
            <a:off x="492852" y="1599184"/>
            <a:ext cx="4690870" cy="5509200"/>
          </a:xfrm>
          <a:prstGeom prst="rect">
            <a:avLst/>
          </a:prstGeom>
          <a:noFill/>
        </p:spPr>
        <p:txBody>
          <a:bodyPr wrap="square" rtlCol="0">
            <a:spAutoFit/>
          </a:bodyPr>
          <a:lstStyle/>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Chart shows Surgical Infection Ratios for various surgeries.</a:t>
            </a:r>
          </a:p>
          <a:p>
            <a:pPr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SIR decreases from gallbladder to rectal surgeries.</a:t>
            </a:r>
          </a:p>
          <a:p>
            <a:pPr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High SIR for gallbladder, abdominal, and colon surgeries.</a:t>
            </a:r>
          </a:p>
          <a:p>
            <a:pPr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Cardiac and exploratory abdominal surgeries in mid-SIR range.</a:t>
            </a:r>
          </a:p>
          <a:p>
            <a:pPr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Lower SIR observed in kidney, appendix, ovarian, and pancreatic procedures.</a:t>
            </a:r>
          </a:p>
          <a:p>
            <a:pPr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Rectal surgery has the lowest SIR, indicating fewer infections than predicted.</a:t>
            </a:r>
          </a:p>
          <a:p>
            <a:pPr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 suggests effectiveness of infection control varies by procedure type.</a:t>
            </a:r>
          </a:p>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Trends could guide improvements in surgical practices and patient care.</a:t>
            </a:r>
          </a:p>
          <a:p>
            <a:pPr algn="l">
              <a:buFont typeface="Arial" panose="020B0604020202020204" pitchFamily="34" charset="0"/>
              <a:buChar char="•"/>
            </a:pPr>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A graph with blue lines and text&#10;&#10;Description automatically generated">
            <a:extLst>
              <a:ext uri="{FF2B5EF4-FFF2-40B4-BE49-F238E27FC236}">
                <a16:creationId xmlns:a16="http://schemas.microsoft.com/office/drawing/2014/main" id="{CA5BBCBB-750F-C68A-8D56-C93306CD8D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0178" y="1463029"/>
            <a:ext cx="7088774" cy="5394971"/>
          </a:xfrm>
          <a:prstGeom prst="rect">
            <a:avLst/>
          </a:prstGeom>
        </p:spPr>
      </p:pic>
    </p:spTree>
    <p:extLst>
      <p:ext uri="{BB962C8B-B14F-4D97-AF65-F5344CB8AC3E}">
        <p14:creationId xmlns:p14="http://schemas.microsoft.com/office/powerpoint/2010/main" val="4238310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row of samples for medical testing">
            <a:extLst>
              <a:ext uri="{FF2B5EF4-FFF2-40B4-BE49-F238E27FC236}">
                <a16:creationId xmlns:a16="http://schemas.microsoft.com/office/drawing/2014/main" id="{250E76F1-030F-B982-7CC1-BEC2D28F6DBD}"/>
              </a:ext>
            </a:extLst>
          </p:cNvPr>
          <p:cNvPicPr>
            <a:picLocks noChangeAspect="1"/>
          </p:cNvPicPr>
          <p:nvPr/>
        </p:nvPicPr>
        <p:blipFill rotWithShape="1">
          <a:blip r:embed="rId4">
            <a:alphaModFix amt="60000"/>
          </a:blip>
          <a:srcRect b="25015"/>
          <a:stretch/>
        </p:blipFill>
        <p:spPr>
          <a:xfrm>
            <a:off x="20" y="10"/>
            <a:ext cx="12191980" cy="6856614"/>
          </a:xfrm>
          <a:prstGeom prst="rect">
            <a:avLst/>
          </a:prstGeom>
        </p:spPr>
      </p:pic>
      <p:sp>
        <p:nvSpPr>
          <p:cNvPr id="2" name="Title 1">
            <a:extLst>
              <a:ext uri="{FF2B5EF4-FFF2-40B4-BE49-F238E27FC236}">
                <a16:creationId xmlns:a16="http://schemas.microsoft.com/office/drawing/2014/main" id="{2497ACC7-A918-5E25-451F-9E63CFCBBF6B}"/>
              </a:ext>
            </a:extLst>
          </p:cNvPr>
          <p:cNvSpPr>
            <a:spLocks noGrp="1"/>
          </p:cNvSpPr>
          <p:nvPr>
            <p:ph type="title"/>
          </p:nvPr>
        </p:nvSpPr>
        <p:spPr>
          <a:xfrm>
            <a:off x="165538" y="264453"/>
            <a:ext cx="11931869" cy="1690471"/>
          </a:xfrm>
        </p:spPr>
        <p:txBody>
          <a:bodyPr vert="horz" lIns="91440" tIns="45720" rIns="91440" bIns="45720" rtlCol="0" anchor="b">
            <a:normAutofit/>
          </a:bodyPr>
          <a:lstStyle/>
          <a:p>
            <a:pPr algn="ctr"/>
            <a:r>
              <a:rPr lang="en-US" sz="5200" dirty="0">
                <a:solidFill>
                  <a:srgbClr val="FFFFFF"/>
                </a:solidFill>
              </a:rPr>
              <a:t>Top Facilities by Total Infections (Reported and Predicted)</a:t>
            </a:r>
          </a:p>
        </p:txBody>
      </p:sp>
      <p:pic>
        <p:nvPicPr>
          <p:cNvPr id="12" name="Picture 11" descr="A graph of a number of people&#10;&#10;Description automatically generated with medium confidence">
            <a:extLst>
              <a:ext uri="{FF2B5EF4-FFF2-40B4-BE49-F238E27FC236}">
                <a16:creationId xmlns:a16="http://schemas.microsoft.com/office/drawing/2014/main" id="{E3ED5371-EC31-3908-05F0-A94E38744A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3518" y="2070538"/>
            <a:ext cx="7205434" cy="4787462"/>
          </a:xfrm>
          <a:prstGeom prst="rect">
            <a:avLst/>
          </a:prstGeom>
        </p:spPr>
      </p:pic>
      <p:sp>
        <p:nvSpPr>
          <p:cNvPr id="14" name="TextBox 13">
            <a:extLst>
              <a:ext uri="{FF2B5EF4-FFF2-40B4-BE49-F238E27FC236}">
                <a16:creationId xmlns:a16="http://schemas.microsoft.com/office/drawing/2014/main" id="{2C7E3013-F5EC-04A4-536C-BD23229CABCC}"/>
              </a:ext>
            </a:extLst>
          </p:cNvPr>
          <p:cNvSpPr txBox="1"/>
          <p:nvPr/>
        </p:nvSpPr>
        <p:spPr>
          <a:xfrm>
            <a:off x="165538" y="2417379"/>
            <a:ext cx="4595648"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chart compares reported and predicted infection rates at healthcare facilities.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Bars represent the number of infections, with blue for reported and red for predicted.</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Facilities are listed in descending order by total infections.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chart aims to assess the accuracy of infection predictions and infection management.</a:t>
            </a:r>
          </a:p>
        </p:txBody>
      </p:sp>
    </p:spTree>
    <p:extLst>
      <p:ext uri="{BB962C8B-B14F-4D97-AF65-F5344CB8AC3E}">
        <p14:creationId xmlns:p14="http://schemas.microsoft.com/office/powerpoint/2010/main" val="1204943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calculus formula">
            <a:extLst>
              <a:ext uri="{FF2B5EF4-FFF2-40B4-BE49-F238E27FC236}">
                <a16:creationId xmlns:a16="http://schemas.microsoft.com/office/drawing/2014/main" id="{F5AFEB13-73DE-BC3D-3330-BB702F56F3F0}"/>
              </a:ext>
            </a:extLst>
          </p:cNvPr>
          <p:cNvPicPr>
            <a:picLocks noChangeAspect="1"/>
          </p:cNvPicPr>
          <p:nvPr/>
        </p:nvPicPr>
        <p:blipFill rotWithShape="1">
          <a:blip r:embed="rId4">
            <a:alphaModFix amt="60000"/>
          </a:blip>
          <a:srcRect t="2092" b="13655"/>
          <a:stretch/>
        </p:blipFill>
        <p:spPr>
          <a:xfrm>
            <a:off x="20" y="-210197"/>
            <a:ext cx="12191980" cy="6856614"/>
          </a:xfrm>
          <a:prstGeom prst="rect">
            <a:avLst/>
          </a:prstGeom>
        </p:spPr>
      </p:pic>
      <p:grpSp>
        <p:nvGrpSpPr>
          <p:cNvPr id="32" name="Group 31">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33" name="Picture 32">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4" name="Picture 33">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0114AA9B-98AB-5862-270E-73C5C1E0FF76}"/>
              </a:ext>
            </a:extLst>
          </p:cNvPr>
          <p:cNvSpPr>
            <a:spLocks noGrp="1"/>
          </p:cNvSpPr>
          <p:nvPr>
            <p:ph type="title"/>
          </p:nvPr>
        </p:nvSpPr>
        <p:spPr>
          <a:xfrm>
            <a:off x="270013" y="1358712"/>
            <a:ext cx="7530685" cy="3163864"/>
          </a:xfrm>
        </p:spPr>
        <p:txBody>
          <a:bodyPr vert="horz" lIns="91440" tIns="45720" rIns="91440" bIns="45720" rtlCol="0" anchor="b">
            <a:normAutofit/>
          </a:bodyPr>
          <a:lstStyle/>
          <a:p>
            <a:r>
              <a:rPr lang="en-US" sz="5200" dirty="0">
                <a:solidFill>
                  <a:srgbClr val="FFFFFF"/>
                </a:solidFill>
              </a:rPr>
              <a:t>Hypothesis</a:t>
            </a:r>
          </a:p>
        </p:txBody>
      </p:sp>
    </p:spTree>
    <p:extLst>
      <p:ext uri="{BB962C8B-B14F-4D97-AF65-F5344CB8AC3E}">
        <p14:creationId xmlns:p14="http://schemas.microsoft.com/office/powerpoint/2010/main" val="832696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8" name="Rectangle 7">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descr="Open doors">
            <a:extLst>
              <a:ext uri="{FF2B5EF4-FFF2-40B4-BE49-F238E27FC236}">
                <a16:creationId xmlns:a16="http://schemas.microsoft.com/office/drawing/2014/main" id="{86B2806C-D701-5159-AC9E-F1B2FA7C3754}"/>
              </a:ext>
            </a:extLst>
          </p:cNvPr>
          <p:cNvPicPr>
            <a:picLocks noChangeAspect="1"/>
          </p:cNvPicPr>
          <p:nvPr/>
        </p:nvPicPr>
        <p:blipFill rotWithShape="1">
          <a:blip r:embed="rId4">
            <a:alphaModFix amt="60000"/>
          </a:blip>
          <a:srcRect b="15747"/>
          <a:stretch/>
        </p:blipFill>
        <p:spPr>
          <a:xfrm>
            <a:off x="19684" y="57286"/>
            <a:ext cx="12191980" cy="6856614"/>
          </a:xfrm>
          <a:prstGeom prst="rect">
            <a:avLst/>
          </a:prstGeom>
        </p:spPr>
      </p:pic>
      <p:grpSp>
        <p:nvGrpSpPr>
          <p:cNvPr id="14" name="Group 13">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8" name="Picture 17">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A7D031E6-BBBF-3413-FC22-AE4E13CC6DEA}"/>
              </a:ext>
            </a:extLst>
          </p:cNvPr>
          <p:cNvSpPr>
            <a:spLocks noGrp="1"/>
          </p:cNvSpPr>
          <p:nvPr>
            <p:ph type="title"/>
          </p:nvPr>
        </p:nvSpPr>
        <p:spPr>
          <a:xfrm>
            <a:off x="8193434" y="70136"/>
            <a:ext cx="3565769" cy="679024"/>
          </a:xfrm>
        </p:spPr>
        <p:txBody>
          <a:bodyPr vert="horz" lIns="91440" tIns="45720" rIns="91440" bIns="45720" rtlCol="0" anchor="b">
            <a:normAutofit fontScale="90000"/>
          </a:bodyPr>
          <a:lstStyle/>
          <a:p>
            <a:pPr>
              <a:lnSpc>
                <a:spcPct val="90000"/>
              </a:lnSpc>
            </a:pPr>
            <a:r>
              <a:rPr lang="en-US" dirty="0">
                <a:solidFill>
                  <a:srgbClr val="FFFFFF"/>
                </a:solidFill>
              </a:rPr>
              <a:t>Hypothesis 1</a:t>
            </a:r>
          </a:p>
        </p:txBody>
      </p:sp>
      <p:sp>
        <p:nvSpPr>
          <p:cNvPr id="4" name="TextBox 3">
            <a:extLst>
              <a:ext uri="{FF2B5EF4-FFF2-40B4-BE49-F238E27FC236}">
                <a16:creationId xmlns:a16="http://schemas.microsoft.com/office/drawing/2014/main" id="{A4CFC0AA-27D9-8263-5698-DA6B399C310E}"/>
              </a:ext>
            </a:extLst>
          </p:cNvPr>
          <p:cNvSpPr txBox="1"/>
          <p:nvPr/>
        </p:nvSpPr>
        <p:spPr>
          <a:xfrm>
            <a:off x="2987" y="37622"/>
            <a:ext cx="5115697" cy="6740307"/>
          </a:xfrm>
          <a:prstGeom prst="rect">
            <a:avLst/>
          </a:prstGeom>
          <a:noFill/>
        </p:spPr>
        <p:txBody>
          <a:bodyPr wrap="square" rtlCol="0">
            <a:spAutoFit/>
          </a:bodyPr>
          <a:lstStyle/>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Null Hypothesis: Hospitals with a bed capacity above 250 have a lower average SIR in comparison to smaller hospitals.</a:t>
            </a:r>
          </a:p>
          <a:p>
            <a:pPr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Alternative Hypothesis: Hospitals with a bed capacity above 250 have a higher average Standardized Infection Ratio (SIR) in comparison to smaller hospitals.</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Objective: Explore the influence of hospital size on the Standardized Infection Ratio (SIR).</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Method: Two-sample t-test comparing average SIR of large hospitals (&gt;250 beds) with smaller ones (&lt;125 beds and 125–250 beds).</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Results:</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Large Hospitals Mean SIR: 0.742</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Small Hospitals Mean SIR: 0.867</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t-statistic: -1.301</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p-value: 0.194</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Conclusion: No statistically significant difference in SIR based on hospital size.</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Implications: Hospital size may not be a determinant of SIR; focus on other factors for infection control.</a:t>
            </a:r>
          </a:p>
        </p:txBody>
      </p:sp>
      <p:pic>
        <p:nvPicPr>
          <p:cNvPr id="22" name="Picture 21" descr="A pie chart with text on it&#10;&#10;Description automatically generated">
            <a:extLst>
              <a:ext uri="{FF2B5EF4-FFF2-40B4-BE49-F238E27FC236}">
                <a16:creationId xmlns:a16="http://schemas.microsoft.com/office/drawing/2014/main" id="{384F39BB-DA43-0284-4A4F-CBA7CD346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0103" y="1671145"/>
            <a:ext cx="6528829" cy="4608585"/>
          </a:xfrm>
          <a:prstGeom prst="rect">
            <a:avLst/>
          </a:prstGeom>
        </p:spPr>
      </p:pic>
    </p:spTree>
    <p:extLst>
      <p:ext uri="{BB962C8B-B14F-4D97-AF65-F5344CB8AC3E}">
        <p14:creationId xmlns:p14="http://schemas.microsoft.com/office/powerpoint/2010/main" val="1910396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2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3" name="Rectangle 2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descr="Microscopic view of cells">
            <a:extLst>
              <a:ext uri="{FF2B5EF4-FFF2-40B4-BE49-F238E27FC236}">
                <a16:creationId xmlns:a16="http://schemas.microsoft.com/office/drawing/2014/main" id="{DD221EA6-BB10-750F-A23D-5F3A79147B20}"/>
              </a:ext>
            </a:extLst>
          </p:cNvPr>
          <p:cNvPicPr>
            <a:picLocks noChangeAspect="1"/>
          </p:cNvPicPr>
          <p:nvPr/>
        </p:nvPicPr>
        <p:blipFill rotWithShape="1">
          <a:blip r:embed="rId4">
            <a:alphaModFix amt="60000"/>
          </a:blip>
          <a:srcRect r="-1" b="15725"/>
          <a:stretch/>
        </p:blipFill>
        <p:spPr>
          <a:xfrm>
            <a:off x="3048" y="9842"/>
            <a:ext cx="12188952" cy="6856614"/>
          </a:xfrm>
          <a:prstGeom prst="rect">
            <a:avLst/>
          </a:prstGeom>
        </p:spPr>
      </p:pic>
      <p:sp>
        <p:nvSpPr>
          <p:cNvPr id="2" name="Title 1">
            <a:extLst>
              <a:ext uri="{FF2B5EF4-FFF2-40B4-BE49-F238E27FC236}">
                <a16:creationId xmlns:a16="http://schemas.microsoft.com/office/drawing/2014/main" id="{41C35680-9347-A7FA-9FDE-60232B4C51B1}"/>
              </a:ext>
            </a:extLst>
          </p:cNvPr>
          <p:cNvSpPr>
            <a:spLocks noGrp="1"/>
          </p:cNvSpPr>
          <p:nvPr>
            <p:ph type="title"/>
          </p:nvPr>
        </p:nvSpPr>
        <p:spPr>
          <a:xfrm>
            <a:off x="8680813" y="136023"/>
            <a:ext cx="3361785" cy="715043"/>
          </a:xfrm>
        </p:spPr>
        <p:txBody>
          <a:bodyPr vert="horz" lIns="91440" tIns="45720" rIns="91440" bIns="45720" rtlCol="0" anchor="b">
            <a:normAutofit/>
          </a:bodyPr>
          <a:lstStyle/>
          <a:p>
            <a:pPr algn="ctr"/>
            <a:r>
              <a:rPr lang="en-US" sz="4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Hypothesis 2</a:t>
            </a:r>
            <a:endParaRPr lang="en-US" sz="4000"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9ADF985-DBBF-14F9-43BC-B357E09091DA}"/>
              </a:ext>
            </a:extLst>
          </p:cNvPr>
          <p:cNvSpPr txBox="1"/>
          <p:nvPr/>
        </p:nvSpPr>
        <p:spPr>
          <a:xfrm>
            <a:off x="0" y="304385"/>
            <a:ext cx="6106510" cy="6247864"/>
          </a:xfrm>
          <a:prstGeom prst="rect">
            <a:avLst/>
          </a:prstGeom>
          <a:noFill/>
        </p:spPr>
        <p:txBody>
          <a:bodyPr wrap="square" rtlCol="0">
            <a:spAutoFit/>
          </a:bodyPr>
          <a:lstStyle/>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Null Hypothesis: There is no difference in the Standardized Infection Ratios between Cesarean sections and Colon surgeries.</a:t>
            </a:r>
          </a:p>
          <a:p>
            <a:pPr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Alternative Hypothesis: There is a difference in the Standardized Infection Ratios between Cesarean sections and Colon surgeries.</a:t>
            </a:r>
          </a:p>
          <a:p>
            <a:pPr algn="l">
              <a:buFont typeface="Arial" panose="020B0604020202020204" pitchFamily="34" charset="0"/>
              <a:buChar char="•"/>
            </a:pPr>
            <a:endParaRPr lang="en-US" sz="1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Goal</a:t>
            </a: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Determine if there's a significant difference in SIR betw0een Cesarean sections and colon surgeries.</a:t>
            </a:r>
          </a:p>
          <a:p>
            <a:pPr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Purpose</a:t>
            </a: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Enhance knowledge on how surgical types influence surgical site infection rates.</a:t>
            </a:r>
          </a:p>
          <a:p>
            <a:pPr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Method</a:t>
            </a: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Utilized a two-sample t-test to compare the SIR means of Cesarean sections versus colon operations.</a:t>
            </a:r>
          </a:p>
          <a:p>
            <a:pPr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Results</a:t>
            </a: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p-value: 0.604</a:t>
            </a:r>
          </a:p>
          <a:p>
            <a:pPr marL="742950" lvl="1" indent="-285750" algn="l">
              <a:buFont typeface="Arial" panose="020B0604020202020204" pitchFamily="34" charset="0"/>
              <a:buChar char="•"/>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t-statistic: 0.5199</a:t>
            </a:r>
          </a:p>
          <a:p>
            <a:pPr marL="742950" lvl="1" indent="-285750"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Conclusion</a:t>
            </a: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No significant difference found in SIRs between the two surgical methods.</a:t>
            </a:r>
          </a:p>
          <a:p>
            <a:pPr algn="l">
              <a:buFont typeface="Arial" panose="020B0604020202020204" pitchFamily="34" charset="0"/>
              <a:buChar char="•"/>
            </a:pPr>
            <a:endPar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Implication</a:t>
            </a: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Suggests similar SIR risks for both procedures; underscores equal prioritization of infection control measures across diverse surgeries.</a:t>
            </a:r>
          </a:p>
        </p:txBody>
      </p:sp>
      <p:pic>
        <p:nvPicPr>
          <p:cNvPr id="7" name="Picture 6" descr="A diagram of different colored squares&#10;&#10;Description automatically generated with medium confidence">
            <a:extLst>
              <a:ext uri="{FF2B5EF4-FFF2-40B4-BE49-F238E27FC236}">
                <a16:creationId xmlns:a16="http://schemas.microsoft.com/office/drawing/2014/main" id="{0B044A33-02A9-37A0-5E09-B52EAC4677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0442" y="2023517"/>
            <a:ext cx="5898510" cy="3983417"/>
          </a:xfrm>
          <a:prstGeom prst="rect">
            <a:avLst/>
          </a:prstGeom>
        </p:spPr>
      </p:pic>
    </p:spTree>
    <p:extLst>
      <p:ext uri="{BB962C8B-B14F-4D97-AF65-F5344CB8AC3E}">
        <p14:creationId xmlns:p14="http://schemas.microsoft.com/office/powerpoint/2010/main" val="280632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Three arrows on bullseye">
            <a:extLst>
              <a:ext uri="{FF2B5EF4-FFF2-40B4-BE49-F238E27FC236}">
                <a16:creationId xmlns:a16="http://schemas.microsoft.com/office/drawing/2014/main" id="{8B94D933-AD49-B7B7-9F74-5D0EA8E173AF}"/>
              </a:ext>
            </a:extLst>
          </p:cNvPr>
          <p:cNvPicPr>
            <a:picLocks noChangeAspect="1"/>
          </p:cNvPicPr>
          <p:nvPr/>
        </p:nvPicPr>
        <p:blipFill rotWithShape="1">
          <a:blip r:embed="rId4">
            <a:alphaModFix amt="60000"/>
          </a:blip>
          <a:srcRect t="14139"/>
          <a:stretch/>
        </p:blipFill>
        <p:spPr>
          <a:xfrm>
            <a:off x="20" y="-4"/>
            <a:ext cx="12191980" cy="6856614"/>
          </a:xfrm>
          <a:prstGeom prst="rect">
            <a:avLst/>
          </a:prstGeom>
        </p:spPr>
      </p:pic>
      <p:sp>
        <p:nvSpPr>
          <p:cNvPr id="2" name="Title 1">
            <a:extLst>
              <a:ext uri="{FF2B5EF4-FFF2-40B4-BE49-F238E27FC236}">
                <a16:creationId xmlns:a16="http://schemas.microsoft.com/office/drawing/2014/main" id="{E3B91DBC-696E-54A8-144C-8F05C036C89B}"/>
              </a:ext>
            </a:extLst>
          </p:cNvPr>
          <p:cNvSpPr>
            <a:spLocks noGrp="1"/>
          </p:cNvSpPr>
          <p:nvPr>
            <p:ph type="title"/>
          </p:nvPr>
        </p:nvSpPr>
        <p:spPr>
          <a:xfrm>
            <a:off x="239110" y="189182"/>
            <a:ext cx="3231677" cy="1753856"/>
          </a:xfrm>
        </p:spPr>
        <p:txBody>
          <a:bodyPr vert="horz" lIns="91440" tIns="45720" rIns="91440" bIns="45720" rtlCol="0" anchor="b">
            <a:normAutofit/>
          </a:bodyPr>
          <a:lstStyle/>
          <a:p>
            <a:pPr>
              <a:lnSpc>
                <a:spcPct val="90000"/>
              </a:lnSpc>
            </a:pPr>
            <a:r>
              <a:rPr lang="en-US" dirty="0">
                <a:solidFill>
                  <a:srgbClr val="FFFFFF"/>
                </a:solidFill>
                <a:effectLst/>
              </a:rPr>
              <a:t>Hypothesis 3</a:t>
            </a:r>
            <a:br>
              <a:rPr lang="en-US" dirty="0">
                <a:solidFill>
                  <a:srgbClr val="FFFFFF"/>
                </a:solidFill>
                <a:effectLst/>
              </a:rPr>
            </a:br>
            <a:endParaRPr lang="en-US" dirty="0">
              <a:solidFill>
                <a:srgbClr val="FFFFFF"/>
              </a:solidFill>
            </a:endParaRPr>
          </a:p>
        </p:txBody>
      </p:sp>
      <p:pic>
        <p:nvPicPr>
          <p:cNvPr id="7" name="Picture 6" descr="A graph showing the percentage of patients&#10;&#10;Description automatically generated">
            <a:extLst>
              <a:ext uri="{FF2B5EF4-FFF2-40B4-BE49-F238E27FC236}">
                <a16:creationId xmlns:a16="http://schemas.microsoft.com/office/drawing/2014/main" id="{F6E3BF62-B835-0F49-9D55-99C619FF99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54846"/>
            <a:ext cx="6272796" cy="5001778"/>
          </a:xfrm>
          <a:prstGeom prst="rect">
            <a:avLst/>
          </a:prstGeom>
        </p:spPr>
      </p:pic>
      <p:sp>
        <p:nvSpPr>
          <p:cNvPr id="8" name="TextBox 7">
            <a:extLst>
              <a:ext uri="{FF2B5EF4-FFF2-40B4-BE49-F238E27FC236}">
                <a16:creationId xmlns:a16="http://schemas.microsoft.com/office/drawing/2014/main" id="{E88E541D-3CC4-0A57-17B5-C48A5D5AB79F}"/>
              </a:ext>
            </a:extLst>
          </p:cNvPr>
          <p:cNvSpPr txBox="1"/>
          <p:nvPr/>
        </p:nvSpPr>
        <p:spPr>
          <a:xfrm>
            <a:off x="6455685" y="150482"/>
            <a:ext cx="5510049" cy="6555641"/>
          </a:xfrm>
          <a:prstGeom prst="rect">
            <a:avLst/>
          </a:prstGeom>
          <a:noFill/>
        </p:spPr>
        <p:txBody>
          <a:bodyPr wrap="square" rtlCol="0">
            <a:spAutoFit/>
          </a:bodyPr>
          <a:lstStyle/>
          <a:p>
            <a:endPar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5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Null Hypothesis (H0): Half of the hospitals achieved the 2020 target for reducing the Standardized Infection Ratio.</a:t>
            </a:r>
            <a:br>
              <a:rPr lang="en-US" sz="15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endParaRPr lang="en-US" sz="15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5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Alternative Hypothesis (H1): More than Half of the hospitals achieved the 2020 target for reducing the Standardized Infection Ratio.</a:t>
            </a:r>
          </a:p>
          <a:p>
            <a:br>
              <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rPr>
              <a:t>Objective: Evaluate the success of hospitals in meeting the 2020 SIR target, reflecting on infection control effectiveness.</a:t>
            </a:r>
          </a:p>
          <a:p>
            <a:endPar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rPr>
              <a:t>Methodology: Applied a test of proportions to determine how many hospitals met or exceeded the 2020 SIR goal, benchmarked against a hypothetical 50% achievement rate.</a:t>
            </a:r>
          </a:p>
          <a:p>
            <a:endPar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rPr>
              <a:t>Key Results:</a:t>
            </a:r>
          </a:p>
          <a:p>
            <a:r>
              <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rPr>
              <a:t>68.44% of hospitals reached the 2020 SIR goal.</a:t>
            </a:r>
          </a:p>
          <a:p>
            <a:r>
              <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rPr>
              <a:t>Test statistic: 17.123.</a:t>
            </a:r>
          </a:p>
          <a:p>
            <a:r>
              <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rPr>
              <a:t>P-value:  9.93 x 10 to the power of -66</a:t>
            </a:r>
          </a:p>
          <a:p>
            <a:endPar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rPr>
              <a:t>Conclusions: A significantly higher proportion of hospitals than the hypothesized 50% have met the SIR target, indicating substantial progress in infection control.</a:t>
            </a:r>
          </a:p>
          <a:p>
            <a:endPar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rPr>
              <a:t>Implications: Demonstrates the healthcare sector's commitment to patient safety and quality care, and provides a benchmark for future improvements in infection control practices.</a:t>
            </a:r>
          </a:p>
          <a:p>
            <a:endParaRPr lang="en-US" sz="15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0419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p:nvSpPr>
          <p:cNvPr id="13" name="Rectangle 12">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dhesive bandages">
            <a:extLst>
              <a:ext uri="{FF2B5EF4-FFF2-40B4-BE49-F238E27FC236}">
                <a16:creationId xmlns:a16="http://schemas.microsoft.com/office/drawing/2014/main" id="{69ED52E7-2C4A-4164-A27C-4899C6AD1826}"/>
              </a:ext>
            </a:extLst>
          </p:cNvPr>
          <p:cNvPicPr>
            <a:picLocks noChangeAspect="1"/>
          </p:cNvPicPr>
          <p:nvPr/>
        </p:nvPicPr>
        <p:blipFill rotWithShape="1">
          <a:blip r:embed="rId4">
            <a:alphaModFix/>
          </a:blip>
          <a:srcRect t="15730"/>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0F835-625E-250C-F341-7C162C2FE6CF}"/>
              </a:ext>
            </a:extLst>
          </p:cNvPr>
          <p:cNvSpPr>
            <a:spLocks noGrp="1"/>
          </p:cNvSpPr>
          <p:nvPr>
            <p:ph type="title"/>
          </p:nvPr>
        </p:nvSpPr>
        <p:spPr>
          <a:xfrm>
            <a:off x="8726524" y="68827"/>
            <a:ext cx="3270363" cy="884902"/>
          </a:xfrm>
        </p:spPr>
        <p:txBody>
          <a:bodyPr vert="horz" lIns="91440" tIns="45720" rIns="91440" bIns="45720" rtlCol="0" anchor="b">
            <a:normAutofit/>
          </a:bodyPr>
          <a:lstStyle/>
          <a:p>
            <a:pPr>
              <a:lnSpc>
                <a:spcPct val="90000"/>
              </a:lnSpc>
            </a:pP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Hypothesis 4:</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F67F389-0207-D954-6317-D9C13B530D3E}"/>
              </a:ext>
            </a:extLst>
          </p:cNvPr>
          <p:cNvSpPr txBox="1"/>
          <p:nvPr/>
        </p:nvSpPr>
        <p:spPr>
          <a:xfrm>
            <a:off x="275303" y="-108155"/>
            <a:ext cx="4385187" cy="7725192"/>
          </a:xfrm>
          <a:prstGeom prst="rect">
            <a:avLst/>
          </a:prstGeom>
          <a:noFill/>
        </p:spPr>
        <p:txBody>
          <a:bodyPr wrap="square" rtlCol="0">
            <a:spAutoFit/>
          </a:bodyPr>
          <a:lstStyle/>
          <a:p>
            <a:pPr algn="l">
              <a:buFont typeface="Arial" panose="020B0604020202020204" pitchFamily="34" charset="0"/>
              <a:buChar char="•"/>
            </a:pPr>
            <a:endParaRPr lang="en-US" sz="155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55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Null Hypothesis: The mean reported infections are lower than the mean projected infections.</a:t>
            </a:r>
          </a:p>
          <a:p>
            <a:pPr algn="l">
              <a:buFont typeface="Arial" panose="020B0604020202020204" pitchFamily="34" charset="0"/>
              <a:buChar char="•"/>
            </a:pPr>
            <a:endParaRPr lang="en-US" sz="155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55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Alternative Hypothesis: The mean reported infections are not lower than the mean projected infections.</a:t>
            </a:r>
          </a:p>
          <a:p>
            <a:pPr algn="l">
              <a:buFont typeface="Arial" panose="020B0604020202020204" pitchFamily="34" charset="0"/>
              <a:buChar char="•"/>
            </a:pPr>
            <a:endParaRPr lang="en-US" sz="155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5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Statistical analysis(t-test) reveals fewer reported SSIs compared to predicted, indicated by a negative t-statistic.</a:t>
            </a:r>
          </a:p>
          <a:p>
            <a:pPr algn="l">
              <a:buFont typeface="Arial" panose="020B0604020202020204" pitchFamily="34" charset="0"/>
              <a:buChar char="•"/>
            </a:pPr>
            <a:endParaRPr lang="en-US" sz="15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5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p-value (0.0006) lower than the standard alpha level of 0.05 highlights this difference as statistically significant.</a:t>
            </a:r>
            <a:br>
              <a:rPr lang="en-US" sz="15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br>
              <a:rPr lang="en-US" sz="15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155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Conclusion:</a:t>
            </a:r>
            <a:br>
              <a:rPr lang="en-US" sz="155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endParaRPr lang="en-US" sz="155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550" dirty="0">
                <a:solidFill>
                  <a:schemeClr val="bg1"/>
                </a:solidFill>
                <a:latin typeface="Calibri" panose="020F0502020204030204" pitchFamily="34" charset="0"/>
                <a:ea typeface="Calibri" panose="020F0502020204030204" pitchFamily="34" charset="0"/>
                <a:cs typeface="Calibri" panose="020F0502020204030204" pitchFamily="34" charset="0"/>
              </a:rPr>
              <a:t>Statistical analysis c</a:t>
            </a:r>
            <a:r>
              <a:rPr lang="en-US" sz="15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onfirms a significant gap between actual reports and model projections, validating the hypothesis.</a:t>
            </a:r>
          </a:p>
          <a:p>
            <a:pPr algn="l">
              <a:buFont typeface="Arial" panose="020B0604020202020204" pitchFamily="34" charset="0"/>
              <a:buChar char="•"/>
            </a:pPr>
            <a:endParaRPr lang="en-US" sz="15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5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Discrepancies could be due to evolving infection control practices not captured by models or underreporting.</a:t>
            </a:r>
          </a:p>
          <a:p>
            <a:pPr algn="l">
              <a:buFont typeface="Arial" panose="020B0604020202020204" pitchFamily="34" charset="0"/>
              <a:buChar char="•"/>
            </a:pPr>
            <a:endParaRPr lang="en-US" sz="15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15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histogram visualizes the distribution of differences, emphasizing the need for improved data accuracy and model refinement.</a:t>
            </a:r>
          </a:p>
          <a:p>
            <a:pPr algn="l">
              <a:buFont typeface="Arial" panose="020B0604020202020204" pitchFamily="34" charset="0"/>
              <a:buChar char="•"/>
            </a:pPr>
            <a:endParaRPr lang="en-US" sz="155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endParaRPr lang="en-US" sz="155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descr="A graph of a number of infected infections&#10;&#10;Description automatically generated">
            <a:extLst>
              <a:ext uri="{FF2B5EF4-FFF2-40B4-BE49-F238E27FC236}">
                <a16:creationId xmlns:a16="http://schemas.microsoft.com/office/drawing/2014/main" id="{64849510-E41A-C885-0A11-3D6A24549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3859" y="1278186"/>
            <a:ext cx="6355093" cy="5001778"/>
          </a:xfrm>
          <a:prstGeom prst="rect">
            <a:avLst/>
          </a:prstGeom>
        </p:spPr>
      </p:pic>
    </p:spTree>
    <p:extLst>
      <p:ext uri="{BB962C8B-B14F-4D97-AF65-F5344CB8AC3E}">
        <p14:creationId xmlns:p14="http://schemas.microsoft.com/office/powerpoint/2010/main" val="93486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8" name="Picture 27">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p:nvSpPr>
          <p:cNvPr id="29" name="Rectangle 2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1" name="Picture 30" descr="Blood in a test tube">
            <a:extLst>
              <a:ext uri="{FF2B5EF4-FFF2-40B4-BE49-F238E27FC236}">
                <a16:creationId xmlns:a16="http://schemas.microsoft.com/office/drawing/2014/main" id="{1CF57301-E2C5-0BDD-2A5E-338016B6A281}"/>
              </a:ext>
            </a:extLst>
          </p:cNvPr>
          <p:cNvPicPr>
            <a:picLocks noChangeAspect="1"/>
          </p:cNvPicPr>
          <p:nvPr/>
        </p:nvPicPr>
        <p:blipFill rotWithShape="1">
          <a:blip r:embed="rId4">
            <a:alphaModFix amt="60000"/>
          </a:blip>
          <a:srcRect t="2558" b="13189"/>
          <a:stretch/>
        </p:blipFill>
        <p:spPr>
          <a:xfrm>
            <a:off x="20" y="0"/>
            <a:ext cx="12191980" cy="6856614"/>
          </a:xfrm>
          <a:prstGeom prst="rect">
            <a:avLst/>
          </a:prstGeom>
        </p:spPr>
      </p:pic>
      <p:sp>
        <p:nvSpPr>
          <p:cNvPr id="2" name="Title 1">
            <a:extLst>
              <a:ext uri="{FF2B5EF4-FFF2-40B4-BE49-F238E27FC236}">
                <a16:creationId xmlns:a16="http://schemas.microsoft.com/office/drawing/2014/main" id="{D648DBEE-B004-9346-909E-71FF53789924}"/>
              </a:ext>
            </a:extLst>
          </p:cNvPr>
          <p:cNvSpPr>
            <a:spLocks noGrp="1"/>
          </p:cNvSpPr>
          <p:nvPr>
            <p:ph type="title"/>
          </p:nvPr>
        </p:nvSpPr>
        <p:spPr>
          <a:xfrm>
            <a:off x="838200" y="740211"/>
            <a:ext cx="7530685" cy="1845673"/>
          </a:xfrm>
        </p:spPr>
        <p:txBody>
          <a:bodyPr vert="horz" lIns="91440" tIns="45720" rIns="91440" bIns="45720" rtlCol="0" anchor="b">
            <a:normAutofit/>
          </a:bodyPr>
          <a:lstStyle/>
          <a:p>
            <a:r>
              <a:rPr lang="en-US" sz="5200" dirty="0">
                <a:solidFill>
                  <a:schemeClr val="bg1"/>
                </a:solidFill>
                <a:latin typeface="Calibri" panose="020F0502020204030204" pitchFamily="34" charset="0"/>
                <a:ea typeface="Calibri" panose="020F0502020204030204" pitchFamily="34" charset="0"/>
                <a:cs typeface="Calibri" panose="020F0502020204030204" pitchFamily="34" charset="0"/>
              </a:rPr>
              <a:t>Conclusion</a:t>
            </a:r>
          </a:p>
        </p:txBody>
      </p:sp>
      <p:sp>
        <p:nvSpPr>
          <p:cNvPr id="3" name="TextBox 2">
            <a:extLst>
              <a:ext uri="{FF2B5EF4-FFF2-40B4-BE49-F238E27FC236}">
                <a16:creationId xmlns:a16="http://schemas.microsoft.com/office/drawing/2014/main" id="{37A490E3-151C-BFB3-6702-396370485452}"/>
              </a:ext>
            </a:extLst>
          </p:cNvPr>
          <p:cNvSpPr txBox="1"/>
          <p:nvPr/>
        </p:nvSpPr>
        <p:spPr>
          <a:xfrm>
            <a:off x="737419" y="3136489"/>
            <a:ext cx="10884310" cy="2677656"/>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Hospital size and surgical procedure types do not significantly impact SSI rates.</a:t>
            </a:r>
          </a:p>
          <a:p>
            <a:pPr marL="285750" indent="-285750">
              <a:buFont typeface="Arial" panose="020B0604020202020204" pitchFamily="34" charset="0"/>
              <a:buChar char="•"/>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Over 50% of hospitals met or surpassed the 2020 SSI reduction targets by 2022.</a:t>
            </a:r>
          </a:p>
          <a:p>
            <a:pPr marL="285750" indent="-285750">
              <a:buFont typeface="Arial" panose="020B0604020202020204" pitchFamily="34" charset="0"/>
              <a:buChar char="•"/>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There is a consistent pattern of reported SSIs being lower than predicted across hospitals.</a:t>
            </a:r>
          </a:p>
          <a:p>
            <a:pPr marL="285750" indent="-285750">
              <a:buFont typeface="Arial" panose="020B0604020202020204" pitchFamily="34" charset="0"/>
              <a:buChar char="•"/>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These findings underline effective infection control and the need for improved SSI prediction and reporting methods.</a:t>
            </a:r>
          </a:p>
        </p:txBody>
      </p:sp>
    </p:spTree>
    <p:extLst>
      <p:ext uri="{BB962C8B-B14F-4D97-AF65-F5344CB8AC3E}">
        <p14:creationId xmlns:p14="http://schemas.microsoft.com/office/powerpoint/2010/main" val="4022006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Files in folders">
            <a:extLst>
              <a:ext uri="{FF2B5EF4-FFF2-40B4-BE49-F238E27FC236}">
                <a16:creationId xmlns:a16="http://schemas.microsoft.com/office/drawing/2014/main" id="{4ECCB9F1-D128-0143-EF41-459641BF2F56}"/>
              </a:ext>
            </a:extLst>
          </p:cNvPr>
          <p:cNvPicPr>
            <a:picLocks noChangeAspect="1"/>
          </p:cNvPicPr>
          <p:nvPr/>
        </p:nvPicPr>
        <p:blipFill rotWithShape="1">
          <a:blip r:embed="rId3">
            <a:alphaModFix amt="60000"/>
          </a:blip>
          <a:srcRect t="4771" r="-1" b="10954"/>
          <a:stretch/>
        </p:blipFill>
        <p:spPr>
          <a:xfrm>
            <a:off x="3048" y="10"/>
            <a:ext cx="12188952" cy="6856614"/>
          </a:xfrm>
          <a:prstGeom prst="rect">
            <a:avLst/>
          </a:prstGeom>
        </p:spPr>
      </p:pic>
      <p:sp>
        <p:nvSpPr>
          <p:cNvPr id="2" name="Title 1">
            <a:extLst>
              <a:ext uri="{FF2B5EF4-FFF2-40B4-BE49-F238E27FC236}">
                <a16:creationId xmlns:a16="http://schemas.microsoft.com/office/drawing/2014/main" id="{13717947-0F6A-2DC9-BCC3-5BC694918081}"/>
              </a:ext>
            </a:extLst>
          </p:cNvPr>
          <p:cNvSpPr>
            <a:spLocks noGrp="1"/>
          </p:cNvSpPr>
          <p:nvPr>
            <p:ph type="title"/>
          </p:nvPr>
        </p:nvSpPr>
        <p:spPr>
          <a:xfrm>
            <a:off x="996275" y="744910"/>
            <a:ext cx="10190071" cy="1211710"/>
          </a:xfrm>
        </p:spPr>
        <p:txBody>
          <a:bodyPr vert="horz" lIns="91440" tIns="45720" rIns="91440" bIns="45720" rtlCol="0" anchor="b">
            <a:normAutofit/>
          </a:bodyPr>
          <a:lstStyle/>
          <a:p>
            <a:pPr algn="ctr"/>
            <a:r>
              <a:rPr lang="en-US" sz="5200" dirty="0">
                <a:solidFill>
                  <a:srgbClr val="FFFFFF"/>
                </a:solidFill>
              </a:rPr>
              <a:t>References</a:t>
            </a:r>
          </a:p>
        </p:txBody>
      </p:sp>
      <p:sp>
        <p:nvSpPr>
          <p:cNvPr id="4" name="TextBox 3">
            <a:extLst>
              <a:ext uri="{FF2B5EF4-FFF2-40B4-BE49-F238E27FC236}">
                <a16:creationId xmlns:a16="http://schemas.microsoft.com/office/drawing/2014/main" id="{E6D41174-FBF6-4CEF-7368-91ACC4039060}"/>
              </a:ext>
            </a:extLst>
          </p:cNvPr>
          <p:cNvSpPr txBox="1"/>
          <p:nvPr/>
        </p:nvSpPr>
        <p:spPr>
          <a:xfrm>
            <a:off x="626277" y="2281084"/>
            <a:ext cx="11149780" cy="4247317"/>
          </a:xfrm>
          <a:prstGeom prst="rect">
            <a:avLst/>
          </a:prstGeom>
          <a:noFill/>
        </p:spPr>
        <p:txBody>
          <a:bodyPr wrap="square" rtlCol="0">
            <a:spAutoFit/>
          </a:bodyPr>
          <a:lstStyle/>
          <a:p>
            <a:r>
              <a:rPr lang="en-US" b="1" u="sng" dirty="0">
                <a:solidFill>
                  <a:schemeClr val="bg1"/>
                </a:solidFill>
              </a:rPr>
              <a:t>1. </a:t>
            </a:r>
            <a:r>
              <a:rPr lang="en-US" b="1" u="sng" dirty="0">
                <a:solidFill>
                  <a:schemeClr val="bg1"/>
                </a:solidFill>
                <a:hlinkClick r:id="rId4">
                  <a:extLst>
                    <a:ext uri="{A12FA001-AC4F-418D-AE19-62706E023703}">
                      <ahyp:hlinkClr xmlns:ahyp="http://schemas.microsoft.com/office/drawing/2018/hyperlinkcolor" val="tx"/>
                    </a:ext>
                  </a:extLst>
                </a:hlinkClick>
              </a:rPr>
              <a:t>Strategies to Prevent Surgical Site Infections in Acute Care Hospitals: 2014 Update </a:t>
            </a:r>
            <a:br>
              <a:rPr lang="en-US" b="1" u="sng" dirty="0">
                <a:solidFill>
                  <a:schemeClr val="bg1"/>
                </a:solidFill>
              </a:rPr>
            </a:br>
            <a:br>
              <a:rPr lang="en-US" b="1" u="sng" dirty="0">
                <a:solidFill>
                  <a:schemeClr val="bg1"/>
                </a:solidFill>
              </a:rPr>
            </a:br>
            <a:r>
              <a:rPr lang="en-US" b="1" u="sng" dirty="0">
                <a:solidFill>
                  <a:schemeClr val="bg1"/>
                </a:solidFill>
              </a:rPr>
              <a:t>2. </a:t>
            </a:r>
            <a:r>
              <a:rPr lang="en-US" b="1" u="sng" dirty="0">
                <a:solidFill>
                  <a:schemeClr val="bg1"/>
                </a:solidFill>
                <a:hlinkClick r:id="rId5">
                  <a:extLst>
                    <a:ext uri="{A12FA001-AC4F-418D-AE19-62706E023703}">
                      <ahyp:hlinkClr xmlns:ahyp="http://schemas.microsoft.com/office/drawing/2018/hyperlinkcolor" val="tx"/>
                    </a:ext>
                  </a:extLst>
                </a:hlinkClick>
              </a:rPr>
              <a:t>Surgical site infections: epidemiology, microbiology and prevention </a:t>
            </a:r>
            <a:endParaRPr lang="en-US" b="1" u="sng" dirty="0">
              <a:solidFill>
                <a:schemeClr val="bg1"/>
              </a:solidFill>
            </a:endParaRPr>
          </a:p>
          <a:p>
            <a:pPr marL="285750" indent="-285750">
              <a:buFont typeface="Arial" panose="020B0604020202020204" pitchFamily="34" charset="0"/>
              <a:buChar char="•"/>
            </a:pPr>
            <a:endParaRPr lang="en-US" b="1" u="sng" dirty="0">
              <a:solidFill>
                <a:schemeClr val="bg1"/>
              </a:solidFill>
            </a:endParaRPr>
          </a:p>
          <a:p>
            <a:r>
              <a:rPr lang="en-US" b="1" u="sng" dirty="0">
                <a:solidFill>
                  <a:schemeClr val="bg1"/>
                </a:solidFill>
              </a:rPr>
              <a:t>3. </a:t>
            </a:r>
            <a:r>
              <a:rPr lang="en-US" b="1" u="sng" dirty="0">
                <a:solidFill>
                  <a:schemeClr val="bg1"/>
                </a:solidFill>
                <a:hlinkClick r:id="rId6">
                  <a:extLst>
                    <a:ext uri="{A12FA001-AC4F-418D-AE19-62706E023703}">
                      <ahyp:hlinkClr xmlns:ahyp="http://schemas.microsoft.com/office/drawing/2018/hyperlinkcolor" val="tx"/>
                    </a:ext>
                  </a:extLst>
                </a:hlinkClick>
              </a:rPr>
              <a:t>Surgical site infections post cesarean section and associated risk factors: a retrospective case-control study at a tertiary hospital in Kenya </a:t>
            </a:r>
            <a:endParaRPr lang="en-US" b="1" u="sng" dirty="0">
              <a:solidFill>
                <a:schemeClr val="bg1"/>
              </a:solidFill>
            </a:endParaRPr>
          </a:p>
          <a:p>
            <a:pPr marL="285750" indent="-285750">
              <a:buFont typeface="Arial" panose="020B0604020202020204" pitchFamily="34" charset="0"/>
              <a:buChar char="•"/>
            </a:pPr>
            <a:endParaRPr lang="en-US" b="1" u="sng" dirty="0">
              <a:solidFill>
                <a:srgbClr val="AF743A"/>
              </a:solidFill>
              <a:hlinkClick r:id="rId7">
                <a:extLst>
                  <a:ext uri="{A12FA001-AC4F-418D-AE19-62706E023703}">
                    <ahyp:hlinkClr xmlns:ahyp="http://schemas.microsoft.com/office/drawing/2018/hyperlinkcolor" val="tx"/>
                  </a:ext>
                </a:extLst>
              </a:hlinkClick>
            </a:endParaRPr>
          </a:p>
          <a:p>
            <a:r>
              <a:rPr lang="en-US" b="1" u="sng" dirty="0">
                <a:solidFill>
                  <a:schemeClr val="bg1"/>
                </a:solidFill>
                <a:hlinkClick r:id="rId7">
                  <a:extLst>
                    <a:ext uri="{A12FA001-AC4F-418D-AE19-62706E023703}">
                      <ahyp:hlinkClr xmlns:ahyp="http://schemas.microsoft.com/office/drawing/2018/hyperlinkcolor" val="tx"/>
                    </a:ext>
                  </a:extLst>
                </a:hlinkClick>
              </a:rPr>
              <a:t>4. Risk factors for surgical site infection after cesarean delivery: A case-control study </a:t>
            </a:r>
            <a:endParaRPr lang="en-US" b="1" u="sng" dirty="0">
              <a:solidFill>
                <a:schemeClr val="bg1"/>
              </a:solidFill>
            </a:endParaRPr>
          </a:p>
          <a:p>
            <a:endParaRPr lang="en-US" b="1" u="sng" dirty="0">
              <a:solidFill>
                <a:schemeClr val="bg1"/>
              </a:solidFill>
            </a:endParaRPr>
          </a:p>
          <a:p>
            <a:r>
              <a:rPr lang="en-US" b="1" u="sng" dirty="0">
                <a:solidFill>
                  <a:schemeClr val="bg1"/>
                </a:solidFill>
                <a:hlinkClick r:id="rId8">
                  <a:extLst>
                    <a:ext uri="{A12FA001-AC4F-418D-AE19-62706E023703}">
                      <ahyp:hlinkClr xmlns:ahyp="http://schemas.microsoft.com/office/drawing/2018/hyperlinkcolor" val="tx"/>
                    </a:ext>
                  </a:extLst>
                </a:hlinkClick>
              </a:rPr>
              <a:t>5. Surgical site infection after cesarean section: Implementing 3 changes to improve the quality of patient care </a:t>
            </a:r>
            <a:endParaRPr lang="en-US" b="1" u="sng" dirty="0">
              <a:solidFill>
                <a:schemeClr val="bg1"/>
              </a:solidFill>
            </a:endParaRPr>
          </a:p>
          <a:p>
            <a:endParaRPr lang="en-US" b="1" u="sng" dirty="0">
              <a:solidFill>
                <a:srgbClr val="AF743A"/>
              </a:solidFill>
              <a:hlinkClick r:id="rId9">
                <a:extLst>
                  <a:ext uri="{A12FA001-AC4F-418D-AE19-62706E023703}">
                    <ahyp:hlinkClr xmlns:ahyp="http://schemas.microsoft.com/office/drawing/2018/hyperlinkcolor" val="tx"/>
                  </a:ext>
                </a:extLst>
              </a:hlinkClick>
            </a:endParaRPr>
          </a:p>
          <a:p>
            <a:r>
              <a:rPr lang="en-US" b="1" u="sng" dirty="0">
                <a:solidFill>
                  <a:schemeClr val="bg1"/>
                </a:solidFill>
                <a:hlinkClick r:id="rId9">
                  <a:extLst>
                    <a:ext uri="{A12FA001-AC4F-418D-AE19-62706E023703}">
                      <ahyp:hlinkClr xmlns:ahyp="http://schemas.microsoft.com/office/drawing/2018/hyperlinkcolor" val="tx"/>
                    </a:ext>
                  </a:extLst>
                </a:hlinkClick>
              </a:rPr>
              <a:t>6. Preventing surgical site infection. Where now? </a:t>
            </a:r>
            <a:endParaRPr lang="en-US" b="1" u="sng" dirty="0">
              <a:solidFill>
                <a:schemeClr val="bg1"/>
              </a:solidFill>
            </a:endParaRPr>
          </a:p>
          <a:p>
            <a:endParaRPr lang="en-US" b="1" u="sng" dirty="0">
              <a:solidFill>
                <a:srgbClr val="AF743A"/>
              </a:solidFill>
              <a:hlinkClick r:id="rId10">
                <a:extLst>
                  <a:ext uri="{A12FA001-AC4F-418D-AE19-62706E023703}">
                    <ahyp:hlinkClr xmlns:ahyp="http://schemas.microsoft.com/office/drawing/2018/hyperlinkcolor" val="tx"/>
                  </a:ext>
                </a:extLst>
              </a:hlinkClick>
            </a:endParaRPr>
          </a:p>
          <a:p>
            <a:r>
              <a:rPr lang="en-US" b="1" u="sng" dirty="0">
                <a:solidFill>
                  <a:schemeClr val="bg1"/>
                </a:solidFill>
                <a:hlinkClick r:id="rId10">
                  <a:extLst>
                    <a:ext uri="{A12FA001-AC4F-418D-AE19-62706E023703}">
                      <ahyp:hlinkClr xmlns:ahyp="http://schemas.microsoft.com/office/drawing/2018/hyperlinkcolor" val="tx"/>
                    </a:ext>
                  </a:extLst>
                </a:hlinkClick>
              </a:rPr>
              <a:t>7. Surgical Site Infections</a:t>
            </a:r>
            <a:endParaRPr lang="en-US" b="1" u="sng" dirty="0">
              <a:solidFill>
                <a:schemeClr val="bg1"/>
              </a:solidFill>
            </a:endParaRPr>
          </a:p>
        </p:txBody>
      </p:sp>
    </p:spTree>
    <p:extLst>
      <p:ext uri="{BB962C8B-B14F-4D97-AF65-F5344CB8AC3E}">
        <p14:creationId xmlns:p14="http://schemas.microsoft.com/office/powerpoint/2010/main" val="67873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Stack of magazines on table">
            <a:extLst>
              <a:ext uri="{FF2B5EF4-FFF2-40B4-BE49-F238E27FC236}">
                <a16:creationId xmlns:a16="http://schemas.microsoft.com/office/drawing/2014/main" id="{A310E648-4197-0FEC-69F9-2B55157517AE}"/>
              </a:ext>
            </a:extLst>
          </p:cNvPr>
          <p:cNvPicPr>
            <a:picLocks noChangeAspect="1"/>
          </p:cNvPicPr>
          <p:nvPr/>
        </p:nvPicPr>
        <p:blipFill rotWithShape="1">
          <a:blip r:embed="rId4">
            <a:alphaModFix amt="60000"/>
          </a:blip>
          <a:srcRect t="13054" r="-1" b="2671"/>
          <a:stretch/>
        </p:blipFill>
        <p:spPr>
          <a:xfrm>
            <a:off x="3048" y="10"/>
            <a:ext cx="12188952" cy="6856614"/>
          </a:xfrm>
          <a:prstGeom prst="rect">
            <a:avLst/>
          </a:prstGeom>
        </p:spPr>
      </p:pic>
      <p:grpSp>
        <p:nvGrpSpPr>
          <p:cNvPr id="17" name="Group 16">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8" name="Picture 17">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9" name="Picture 18">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97164436-4D3C-45DF-73F5-BF6F30D8AF1C}"/>
              </a:ext>
            </a:extLst>
          </p:cNvPr>
          <p:cNvSpPr>
            <a:spLocks noGrp="1"/>
          </p:cNvSpPr>
          <p:nvPr>
            <p:ph type="title"/>
          </p:nvPr>
        </p:nvSpPr>
        <p:spPr>
          <a:xfrm>
            <a:off x="0" y="366537"/>
            <a:ext cx="11908221" cy="779091"/>
          </a:xfrm>
        </p:spPr>
        <p:txBody>
          <a:bodyPr vert="horz" lIns="91440" tIns="45720" rIns="91440" bIns="45720" rtlCol="0" anchor="b">
            <a:normAutofit fontScale="90000"/>
          </a:bodyPr>
          <a:lstStyle/>
          <a:p>
            <a:pPr algn="ctr"/>
            <a:r>
              <a:rPr lang="en-US" sz="5200" dirty="0">
                <a:solidFill>
                  <a:srgbClr val="FFFFFF"/>
                </a:solidFill>
              </a:rPr>
              <a:t>Surgery Site Infections(SSIs)</a:t>
            </a:r>
          </a:p>
        </p:txBody>
      </p:sp>
      <p:sp>
        <p:nvSpPr>
          <p:cNvPr id="4" name="TextBox 3">
            <a:extLst>
              <a:ext uri="{FF2B5EF4-FFF2-40B4-BE49-F238E27FC236}">
                <a16:creationId xmlns:a16="http://schemas.microsoft.com/office/drawing/2014/main" id="{45F3DC23-C5CD-4B71-2DD4-B00771A4DF97}"/>
              </a:ext>
            </a:extLst>
          </p:cNvPr>
          <p:cNvSpPr txBox="1"/>
          <p:nvPr/>
        </p:nvSpPr>
        <p:spPr>
          <a:xfrm>
            <a:off x="371712" y="2078926"/>
            <a:ext cx="6873765" cy="923330"/>
          </a:xfrm>
          <a:prstGeom prst="rect">
            <a:avLst/>
          </a:prstGeom>
          <a:noFill/>
        </p:spPr>
        <p:txBody>
          <a:bodyPr wrap="square" rtlCol="0">
            <a:spAutoFit/>
          </a:bodyPr>
          <a:lstStyle/>
          <a:p>
            <a:r>
              <a:rPr lang="en-US" dirty="0">
                <a:solidFill>
                  <a:schemeClr val="bg1"/>
                </a:solidFill>
              </a:rPr>
              <a:t>Surgical Site Infections are infections that occur after surgery in the part of the body where the surgery took place, which can significantly affect patient recovery and outcomes</a:t>
            </a:r>
          </a:p>
        </p:txBody>
      </p:sp>
      <p:pic>
        <p:nvPicPr>
          <p:cNvPr id="7" name="Picture 6" descr="Cartoon characters standing on a safe">
            <a:extLst>
              <a:ext uri="{FF2B5EF4-FFF2-40B4-BE49-F238E27FC236}">
                <a16:creationId xmlns:a16="http://schemas.microsoft.com/office/drawing/2014/main" id="{E61E6AF1-7664-11B3-B549-69E952D1C4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9965" y="1764351"/>
            <a:ext cx="4432035" cy="4432035"/>
          </a:xfrm>
          <a:prstGeom prst="rect">
            <a:avLst/>
          </a:prstGeom>
        </p:spPr>
      </p:pic>
      <p:sp>
        <p:nvSpPr>
          <p:cNvPr id="10" name="TextBox 9">
            <a:extLst>
              <a:ext uri="{FF2B5EF4-FFF2-40B4-BE49-F238E27FC236}">
                <a16:creationId xmlns:a16="http://schemas.microsoft.com/office/drawing/2014/main" id="{411DFECF-0110-5D38-4ED8-64C23BA1AB4D}"/>
              </a:ext>
            </a:extLst>
          </p:cNvPr>
          <p:cNvSpPr txBox="1"/>
          <p:nvPr/>
        </p:nvSpPr>
        <p:spPr>
          <a:xfrm>
            <a:off x="387473" y="3614280"/>
            <a:ext cx="6873765" cy="646331"/>
          </a:xfrm>
          <a:prstGeom prst="rect">
            <a:avLst/>
          </a:prstGeom>
          <a:noFill/>
        </p:spPr>
        <p:txBody>
          <a:bodyPr wrap="square" rtlCol="0">
            <a:spAutoFit/>
          </a:bodyPr>
          <a:lstStyle/>
          <a:p>
            <a:r>
              <a:rPr lang="en-US" b="0" i="0" dirty="0">
                <a:solidFill>
                  <a:schemeClr val="bg1"/>
                </a:solidFill>
                <a:effectLst/>
                <a:latin typeface="Söhne"/>
              </a:rPr>
              <a:t>SSIs can range from superficial skin infections to more severe complications, such as infections within organs or implanted material.</a:t>
            </a:r>
            <a:endParaRPr lang="en-US" dirty="0">
              <a:solidFill>
                <a:schemeClr val="bg1"/>
              </a:solidFill>
            </a:endParaRPr>
          </a:p>
        </p:txBody>
      </p:sp>
      <p:sp>
        <p:nvSpPr>
          <p:cNvPr id="14" name="TextBox 13">
            <a:extLst>
              <a:ext uri="{FF2B5EF4-FFF2-40B4-BE49-F238E27FC236}">
                <a16:creationId xmlns:a16="http://schemas.microsoft.com/office/drawing/2014/main" id="{1F7264FF-2976-9326-A458-199401CF1738}"/>
              </a:ext>
            </a:extLst>
          </p:cNvPr>
          <p:cNvSpPr txBox="1"/>
          <p:nvPr/>
        </p:nvSpPr>
        <p:spPr>
          <a:xfrm>
            <a:off x="387473" y="4842091"/>
            <a:ext cx="6854955" cy="1200329"/>
          </a:xfrm>
          <a:prstGeom prst="rect">
            <a:avLst/>
          </a:prstGeom>
          <a:noFill/>
        </p:spPr>
        <p:txBody>
          <a:bodyPr wrap="square">
            <a:spAutoFit/>
          </a:bodyPr>
          <a:lstStyle/>
          <a:p>
            <a:pPr algn="l">
              <a:buFont typeface="Arial" panose="020B0604020202020204" pitchFamily="34" charset="0"/>
              <a:buChar char="•"/>
            </a:pPr>
            <a:r>
              <a:rPr lang="en-US" b="0" i="0" dirty="0">
                <a:solidFill>
                  <a:schemeClr val="bg1"/>
                </a:solidFill>
                <a:effectLst/>
                <a:latin typeface="Söhne"/>
              </a:rPr>
              <a:t>In our study, we meticulously dissect California's SSI data to identify patterns and determinants. This rigorous analysis is essential, not only for postoperative care enhancement but also for honing preventive strategies against infections.</a:t>
            </a:r>
          </a:p>
        </p:txBody>
      </p:sp>
    </p:spTree>
    <p:extLst>
      <p:ext uri="{BB962C8B-B14F-4D97-AF65-F5344CB8AC3E}">
        <p14:creationId xmlns:p14="http://schemas.microsoft.com/office/powerpoint/2010/main" val="3433054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0625BE40-D623-6635-4778-02B7A13AEF1F}"/>
              </a:ext>
            </a:extLst>
          </p:cNvPr>
          <p:cNvSpPr>
            <a:spLocks noGrp="1"/>
          </p:cNvSpPr>
          <p:nvPr>
            <p:ph type="title"/>
          </p:nvPr>
        </p:nvSpPr>
        <p:spPr>
          <a:xfrm>
            <a:off x="1094391" y="381000"/>
            <a:ext cx="10003218" cy="2057400"/>
          </a:xfrm>
        </p:spPr>
        <p:txBody>
          <a:bodyPr>
            <a:normAutofit/>
          </a:bodyPr>
          <a:lstStyle/>
          <a:p>
            <a:pPr algn="ctr"/>
            <a:r>
              <a:rPr lang="en-US"/>
              <a:t>Relevance and Impetus</a:t>
            </a:r>
            <a:endParaRPr lang="en-US" dirty="0"/>
          </a:p>
        </p:txBody>
      </p:sp>
      <p:graphicFrame>
        <p:nvGraphicFramePr>
          <p:cNvPr id="20" name="Content Placeholder 2">
            <a:extLst>
              <a:ext uri="{FF2B5EF4-FFF2-40B4-BE49-F238E27FC236}">
                <a16:creationId xmlns:a16="http://schemas.microsoft.com/office/drawing/2014/main" id="{D932AAF1-293A-9B8D-617A-FEB500985AA5}"/>
              </a:ext>
            </a:extLst>
          </p:cNvPr>
          <p:cNvGraphicFramePr>
            <a:graphicFrameLocks noGrp="1"/>
          </p:cNvGraphicFramePr>
          <p:nvPr>
            <p:ph idx="1"/>
            <p:extLst>
              <p:ext uri="{D42A27DB-BD31-4B8C-83A1-F6EECF244321}">
                <p14:modId xmlns:p14="http://schemas.microsoft.com/office/powerpoint/2010/main" val="4152177323"/>
              </p:ext>
            </p:extLst>
          </p:nvPr>
        </p:nvGraphicFramePr>
        <p:xfrm>
          <a:off x="270013" y="2514600"/>
          <a:ext cx="11918939" cy="4343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4157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Magnifying glass showing decling performance">
            <a:extLst>
              <a:ext uri="{FF2B5EF4-FFF2-40B4-BE49-F238E27FC236}">
                <a16:creationId xmlns:a16="http://schemas.microsoft.com/office/drawing/2014/main" id="{F6374274-6F24-3B68-E3FE-6BC13B91D879}"/>
              </a:ext>
            </a:extLst>
          </p:cNvPr>
          <p:cNvPicPr>
            <a:picLocks noChangeAspect="1"/>
          </p:cNvPicPr>
          <p:nvPr/>
        </p:nvPicPr>
        <p:blipFill rotWithShape="1">
          <a:blip r:embed="rId3">
            <a:alphaModFix amt="60000"/>
          </a:blip>
          <a:srcRect t="1228" b="14519"/>
          <a:stretch/>
        </p:blipFill>
        <p:spPr>
          <a:xfrm>
            <a:off x="20" y="10"/>
            <a:ext cx="12191980" cy="6856614"/>
          </a:xfrm>
          <a:prstGeom prst="rect">
            <a:avLst/>
          </a:prstGeom>
        </p:spPr>
      </p:pic>
      <p:sp>
        <p:nvSpPr>
          <p:cNvPr id="2" name="Title 1">
            <a:extLst>
              <a:ext uri="{FF2B5EF4-FFF2-40B4-BE49-F238E27FC236}">
                <a16:creationId xmlns:a16="http://schemas.microsoft.com/office/drawing/2014/main" id="{8E924D27-FB4C-C23C-76F5-53093D4DACD4}"/>
              </a:ext>
            </a:extLst>
          </p:cNvPr>
          <p:cNvSpPr>
            <a:spLocks noGrp="1"/>
          </p:cNvSpPr>
          <p:nvPr>
            <p:ph type="title"/>
          </p:nvPr>
        </p:nvSpPr>
        <p:spPr>
          <a:xfrm>
            <a:off x="1198181" y="726066"/>
            <a:ext cx="4795282" cy="5018227"/>
          </a:xfrm>
        </p:spPr>
        <p:txBody>
          <a:bodyPr vert="horz" lIns="91440" tIns="45720" rIns="91440" bIns="45720" rtlCol="0" anchor="ctr">
            <a:normAutofit/>
          </a:bodyPr>
          <a:lstStyle/>
          <a:p>
            <a:r>
              <a:rPr lang="en-US" dirty="0">
                <a:solidFill>
                  <a:srgbClr val="FFFFFF"/>
                </a:solidFill>
              </a:rPr>
              <a:t>Data Source </a:t>
            </a:r>
          </a:p>
        </p:txBody>
      </p:sp>
      <p:sp>
        <p:nvSpPr>
          <p:cNvPr id="6" name="TextBox 5">
            <a:extLst>
              <a:ext uri="{FF2B5EF4-FFF2-40B4-BE49-F238E27FC236}">
                <a16:creationId xmlns:a16="http://schemas.microsoft.com/office/drawing/2014/main" id="{B15706AA-9284-DDF0-C17A-02906426BB3B}"/>
              </a:ext>
            </a:extLst>
          </p:cNvPr>
          <p:cNvSpPr txBox="1"/>
          <p:nvPr/>
        </p:nvSpPr>
        <p:spPr>
          <a:xfrm>
            <a:off x="6195372" y="726538"/>
            <a:ext cx="5408049" cy="5017076"/>
          </a:xfrm>
          <a:prstGeom prst="rect">
            <a:avLst/>
          </a:prstGeom>
        </p:spPr>
        <p:txBody>
          <a:bodyPr vert="horz" lIns="91440" tIns="45720" rIns="91440" bIns="45720" rtlCol="0" anchor="ctr">
            <a:normAutofit/>
          </a:bodyPr>
          <a:lstStyle/>
          <a:p>
            <a:pPr indent="-228600">
              <a:lnSpc>
                <a:spcPct val="110000"/>
              </a:lnSpc>
              <a:spcAft>
                <a:spcPts val="600"/>
              </a:spcAft>
              <a:buClr>
                <a:schemeClr val="accent1"/>
              </a:buClr>
              <a:buFont typeface="Arial" panose="020B0604020202020204" pitchFamily="34" charset="0"/>
              <a:buChar char="•"/>
            </a:pPr>
            <a:r>
              <a:rPr lang="en-US" b="0" i="0" dirty="0">
                <a:solidFill>
                  <a:srgbClr val="FFFFFF"/>
                </a:solidFill>
                <a:effectLst/>
              </a:rPr>
              <a:t>Our dataset is sourced from the extensive repository at Data.gov, specifically focusing on surgical site infections (SSIs) for various operative procedures reported by hospitals across California.</a:t>
            </a:r>
          </a:p>
          <a:p>
            <a:pPr indent="-228600">
              <a:lnSpc>
                <a:spcPct val="110000"/>
              </a:lnSpc>
              <a:spcAft>
                <a:spcPts val="600"/>
              </a:spcAft>
              <a:buClr>
                <a:schemeClr val="accent1"/>
              </a:buClr>
              <a:buFont typeface="Arial" panose="020B0604020202020204" pitchFamily="34" charset="0"/>
              <a:buChar char="•"/>
            </a:pPr>
            <a:endParaRPr lang="en-US" b="0" i="0" dirty="0">
              <a:solidFill>
                <a:srgbClr val="FFFFFF"/>
              </a:solidFill>
              <a:effectLst/>
            </a:endParaRPr>
          </a:p>
          <a:p>
            <a:pPr indent="-228600">
              <a:lnSpc>
                <a:spcPct val="110000"/>
              </a:lnSpc>
              <a:spcAft>
                <a:spcPts val="600"/>
              </a:spcAft>
              <a:buClr>
                <a:schemeClr val="accent1"/>
              </a:buClr>
              <a:buFont typeface="Arial" panose="020B0604020202020204" pitchFamily="34" charset="0"/>
              <a:buChar char="•"/>
            </a:pPr>
            <a:endParaRPr lang="en-US" b="0" i="0" dirty="0">
              <a:solidFill>
                <a:srgbClr val="FFFFFF"/>
              </a:solidFill>
              <a:effectLst/>
            </a:endParaRPr>
          </a:p>
          <a:p>
            <a:pPr indent="-228600">
              <a:lnSpc>
                <a:spcPct val="110000"/>
              </a:lnSpc>
              <a:spcAft>
                <a:spcPts val="600"/>
              </a:spcAft>
              <a:buClr>
                <a:schemeClr val="accent1"/>
              </a:buClr>
              <a:buFont typeface="Arial" panose="020B0604020202020204" pitchFamily="34" charset="0"/>
              <a:buChar char="•"/>
            </a:pPr>
            <a:r>
              <a:rPr lang="en-US" b="0" i="0" dirty="0">
                <a:solidFill>
                  <a:srgbClr val="FFFFFF"/>
                </a:solidFill>
                <a:effectLst/>
              </a:rPr>
              <a:t> This rich dataset serves as the cornerstone of our analysis, guiding us toward insightful findings and strategic healthcare improvements.</a:t>
            </a:r>
          </a:p>
          <a:p>
            <a:pPr indent="-228600">
              <a:lnSpc>
                <a:spcPct val="110000"/>
              </a:lnSpc>
              <a:spcAft>
                <a:spcPts val="600"/>
              </a:spcAft>
              <a:buClr>
                <a:schemeClr val="accent1"/>
              </a:buClr>
              <a:buFont typeface="Arial" panose="020B0604020202020204" pitchFamily="34" charset="0"/>
              <a:buChar char="•"/>
            </a:pPr>
            <a:endParaRPr lang="en-US" b="0" i="0" dirty="0">
              <a:solidFill>
                <a:srgbClr val="FFFFFF"/>
              </a:solidFill>
              <a:effectLst/>
            </a:endParaRPr>
          </a:p>
          <a:p>
            <a:pPr indent="-228600">
              <a:lnSpc>
                <a:spcPct val="110000"/>
              </a:lnSpc>
              <a:spcAft>
                <a:spcPts val="600"/>
              </a:spcAft>
              <a:buClr>
                <a:schemeClr val="accent1"/>
              </a:buClr>
              <a:buFont typeface="Arial" panose="020B0604020202020204" pitchFamily="34" charset="0"/>
              <a:buChar char="•"/>
            </a:pPr>
            <a:endParaRPr lang="en-US" b="0" i="0" dirty="0">
              <a:solidFill>
                <a:srgbClr val="FFFFFF"/>
              </a:solidFill>
              <a:effectLst/>
            </a:endParaRPr>
          </a:p>
          <a:p>
            <a:pPr indent="-228600">
              <a:lnSpc>
                <a:spcPct val="110000"/>
              </a:lnSpc>
              <a:spcAft>
                <a:spcPts val="600"/>
              </a:spcAft>
              <a:buClr>
                <a:schemeClr val="accent1"/>
              </a:buClr>
              <a:buFont typeface="Arial" panose="020B0604020202020204" pitchFamily="34" charset="0"/>
              <a:buChar char="•"/>
            </a:pPr>
            <a:r>
              <a:rPr lang="en-US" b="0" i="0" dirty="0">
                <a:solidFill>
                  <a:srgbClr val="FFFFFF"/>
                </a:solidFill>
                <a:effectLst/>
              </a:rPr>
              <a:t> For a deeper dive into the data's structure and scope, please visit the </a:t>
            </a:r>
            <a:r>
              <a:rPr lang="en-US" b="0" i="0" dirty="0">
                <a:solidFill>
                  <a:srgbClr val="FF0000"/>
                </a:solidFill>
                <a:effectLst/>
                <a:hlinkClick r:id="rId4">
                  <a:extLst>
                    <a:ext uri="{A12FA001-AC4F-418D-AE19-62706E023703}">
                      <ahyp:hlinkClr xmlns:ahyp="http://schemas.microsoft.com/office/drawing/2018/hyperlinkcolor" val="tx"/>
                    </a:ext>
                  </a:extLst>
                </a:hlinkClick>
              </a:rPr>
              <a:t>[catalog at Data.gov]</a:t>
            </a:r>
            <a:endParaRPr lang="en-US" dirty="0">
              <a:solidFill>
                <a:srgbClr val="FF0000"/>
              </a:solidFill>
            </a:endParaRPr>
          </a:p>
        </p:txBody>
      </p:sp>
    </p:spTree>
    <p:extLst>
      <p:ext uri="{BB962C8B-B14F-4D97-AF65-F5344CB8AC3E}">
        <p14:creationId xmlns:p14="http://schemas.microsoft.com/office/powerpoint/2010/main" val="735067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Computer script on a screen">
            <a:extLst>
              <a:ext uri="{FF2B5EF4-FFF2-40B4-BE49-F238E27FC236}">
                <a16:creationId xmlns:a16="http://schemas.microsoft.com/office/drawing/2014/main" id="{DF5ACDE6-6F5A-7262-EF8A-A28B49CF3F81}"/>
              </a:ext>
            </a:extLst>
          </p:cNvPr>
          <p:cNvPicPr>
            <a:picLocks noChangeAspect="1"/>
          </p:cNvPicPr>
          <p:nvPr/>
        </p:nvPicPr>
        <p:blipFill rotWithShape="1">
          <a:blip r:embed="rId3">
            <a:alphaModFix amt="60000"/>
          </a:blip>
          <a:srcRect t="7025" b="8722"/>
          <a:stretch/>
        </p:blipFill>
        <p:spPr>
          <a:xfrm>
            <a:off x="-3028" y="0"/>
            <a:ext cx="12191980" cy="6856614"/>
          </a:xfrm>
          <a:prstGeom prst="rect">
            <a:avLst/>
          </a:prstGeom>
        </p:spPr>
      </p:pic>
      <p:sp>
        <p:nvSpPr>
          <p:cNvPr id="2" name="Title 1">
            <a:extLst>
              <a:ext uri="{FF2B5EF4-FFF2-40B4-BE49-F238E27FC236}">
                <a16:creationId xmlns:a16="http://schemas.microsoft.com/office/drawing/2014/main" id="{193E202B-DA18-F65C-180E-F170944553B6}"/>
              </a:ext>
            </a:extLst>
          </p:cNvPr>
          <p:cNvSpPr>
            <a:spLocks noGrp="1"/>
          </p:cNvSpPr>
          <p:nvPr>
            <p:ph type="title"/>
          </p:nvPr>
        </p:nvSpPr>
        <p:spPr>
          <a:xfrm flipH="1">
            <a:off x="304799" y="573535"/>
            <a:ext cx="2722180" cy="5018227"/>
          </a:xfrm>
        </p:spPr>
        <p:txBody>
          <a:bodyPr anchor="ctr">
            <a:normAutofit/>
          </a:bodyPr>
          <a:lstStyle/>
          <a:p>
            <a:r>
              <a:rPr lang="en-US" dirty="0">
                <a:solidFill>
                  <a:srgbClr val="FFFFFF"/>
                </a:solidFill>
              </a:rPr>
              <a:t>Data Cleaning</a:t>
            </a:r>
          </a:p>
        </p:txBody>
      </p:sp>
      <p:grpSp>
        <p:nvGrpSpPr>
          <p:cNvPr id="39" name="Group 38">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40" name="Picture 39">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41" name="Picture 40">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52" name="Content Placeholder 2">
            <a:extLst>
              <a:ext uri="{FF2B5EF4-FFF2-40B4-BE49-F238E27FC236}">
                <a16:creationId xmlns:a16="http://schemas.microsoft.com/office/drawing/2014/main" id="{3386E530-749C-788B-5A8D-0214B334AF79}"/>
              </a:ext>
            </a:extLst>
          </p:cNvPr>
          <p:cNvSpPr>
            <a:spLocks noGrp="1"/>
          </p:cNvSpPr>
          <p:nvPr>
            <p:ph idx="1"/>
          </p:nvPr>
        </p:nvSpPr>
        <p:spPr>
          <a:xfrm>
            <a:off x="6286959" y="411228"/>
            <a:ext cx="5600242" cy="4416412"/>
          </a:xfrm>
        </p:spPr>
        <p:txBody>
          <a:bodyPr anchor="ctr">
            <a:noAutofit/>
          </a:bodyPr>
          <a:lstStyle/>
          <a:p>
            <a:pPr>
              <a:lnSpc>
                <a:spcPct val="100000"/>
              </a:lnSpc>
              <a:buFont typeface="Arial" panose="020B0604020202020204" pitchFamily="34" charset="0"/>
              <a:buChar char="•"/>
            </a:pPr>
            <a:r>
              <a:rPr lang="en-US" sz="1800"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Duplicate Removal</a:t>
            </a:r>
            <a:r>
              <a:rPr lang="en-US" sz="1800"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Ensured unique data entries for accuracy.</a:t>
            </a:r>
          </a:p>
          <a:p>
            <a:pPr>
              <a:lnSpc>
                <a:spcPct val="100000"/>
              </a:lnSpc>
              <a:buFont typeface="Arial" panose="020B0604020202020204" pitchFamily="34" charset="0"/>
              <a:buChar char="•"/>
            </a:pPr>
            <a:r>
              <a:rPr lang="en-US" sz="1800"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Column Standardization</a:t>
            </a:r>
            <a:r>
              <a:rPr lang="en-US" sz="1800"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Renamed columns uniformly for coding efficiency.</a:t>
            </a:r>
          </a:p>
          <a:p>
            <a:pPr>
              <a:lnSpc>
                <a:spcPct val="100000"/>
              </a:lnSpc>
              <a:buFont typeface="Arial" panose="020B0604020202020204" pitchFamily="34" charset="0"/>
              <a:buChar char="•"/>
            </a:pPr>
            <a:r>
              <a:rPr lang="en-US" sz="1800"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Whitespace Management</a:t>
            </a:r>
            <a:r>
              <a:rPr lang="en-US" sz="1800"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Stripped extraneous spaces from strings to prevent data mismatches.</a:t>
            </a:r>
          </a:p>
          <a:p>
            <a:pPr>
              <a:lnSpc>
                <a:spcPct val="100000"/>
              </a:lnSpc>
              <a:buFont typeface="Arial" panose="020B0604020202020204" pitchFamily="34" charset="0"/>
              <a:buChar char="•"/>
            </a:pPr>
            <a:r>
              <a:rPr lang="en-US" sz="1800"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Record Filtering</a:t>
            </a:r>
            <a:r>
              <a:rPr lang="en-US" sz="1800"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Excluded data not aligning with operative procedure criteria.</a:t>
            </a:r>
          </a:p>
          <a:p>
            <a:pPr>
              <a:lnSpc>
                <a:spcPct val="100000"/>
              </a:lnSpc>
              <a:buFont typeface="Arial" panose="020B0604020202020204" pitchFamily="34" charset="0"/>
              <a:buChar char="•"/>
            </a:pPr>
            <a:r>
              <a:rPr lang="en-US" sz="1800"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Data Type Conversion</a:t>
            </a:r>
            <a:r>
              <a:rPr lang="en-US" sz="1800"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Transformed data for precise calculations and analysis.</a:t>
            </a:r>
          </a:p>
          <a:p>
            <a:pPr>
              <a:lnSpc>
                <a:spcPct val="100000"/>
              </a:lnSpc>
              <a:buFont typeface="Arial" panose="020B0604020202020204" pitchFamily="34" charset="0"/>
              <a:buChar char="•"/>
            </a:pPr>
            <a:r>
              <a:rPr lang="en-US" sz="1800"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Missing Value Imputation</a:t>
            </a:r>
            <a:r>
              <a:rPr lang="en-US" sz="1800"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Filled absent SIR_2015 data with mean values for consistency.</a:t>
            </a:r>
          </a:p>
        </p:txBody>
      </p:sp>
      <p:sp>
        <p:nvSpPr>
          <p:cNvPr id="3" name="TextBox 2">
            <a:extLst>
              <a:ext uri="{FF2B5EF4-FFF2-40B4-BE49-F238E27FC236}">
                <a16:creationId xmlns:a16="http://schemas.microsoft.com/office/drawing/2014/main" id="{90748A32-B836-0579-06C1-B84F51BCE087}"/>
              </a:ext>
            </a:extLst>
          </p:cNvPr>
          <p:cNvSpPr txBox="1"/>
          <p:nvPr/>
        </p:nvSpPr>
        <p:spPr>
          <a:xfrm>
            <a:off x="6468594" y="4648913"/>
            <a:ext cx="5236971" cy="2185214"/>
          </a:xfrm>
          <a:prstGeom prst="rect">
            <a:avLst/>
          </a:prstGeom>
          <a:noFill/>
        </p:spPr>
        <p:txBody>
          <a:bodyPr wrap="square" rtlCol="0">
            <a:spAutoFit/>
          </a:bodyPr>
          <a:lstStyle/>
          <a:p>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Data Synopsis:</a:t>
            </a:r>
            <a:b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br>
            <a:b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Total number of records before cleaning: 6452 rows and 19 columns</a:t>
            </a:r>
          </a:p>
          <a:p>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Total number of records after cleaning: 1863 rows and 15 columns</a:t>
            </a:r>
          </a:p>
        </p:txBody>
      </p:sp>
    </p:spTree>
    <p:extLst>
      <p:ext uri="{BB962C8B-B14F-4D97-AF65-F5344CB8AC3E}">
        <p14:creationId xmlns:p14="http://schemas.microsoft.com/office/powerpoint/2010/main" val="950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6" name="Picture 3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7" name="Rectangle 36">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descr="Graphs and plots layered on a blue digital screen">
            <a:extLst>
              <a:ext uri="{FF2B5EF4-FFF2-40B4-BE49-F238E27FC236}">
                <a16:creationId xmlns:a16="http://schemas.microsoft.com/office/drawing/2014/main" id="{FE1CDECE-5ED2-DE25-28A8-5C83D37CECC9}"/>
              </a:ext>
            </a:extLst>
          </p:cNvPr>
          <p:cNvPicPr>
            <a:picLocks noChangeAspect="1"/>
          </p:cNvPicPr>
          <p:nvPr/>
        </p:nvPicPr>
        <p:blipFill rotWithShape="1">
          <a:blip r:embed="rId4">
            <a:alphaModFix amt="60000"/>
          </a:blip>
          <a:srcRect t="6900" b="18115"/>
          <a:stretch/>
        </p:blipFill>
        <p:spPr>
          <a:xfrm>
            <a:off x="20" y="10"/>
            <a:ext cx="12191980" cy="6856614"/>
          </a:xfrm>
          <a:prstGeom prst="rect">
            <a:avLst/>
          </a:prstGeom>
        </p:spPr>
      </p:pic>
      <p:sp>
        <p:nvSpPr>
          <p:cNvPr id="2" name="Title 1">
            <a:extLst>
              <a:ext uri="{FF2B5EF4-FFF2-40B4-BE49-F238E27FC236}">
                <a16:creationId xmlns:a16="http://schemas.microsoft.com/office/drawing/2014/main" id="{0E87CE12-C53E-0948-031E-9316E4FA8929}"/>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dirty="0">
                <a:solidFill>
                  <a:srgbClr val="FFFFFF"/>
                </a:solidFill>
              </a:rPr>
              <a:t>Visualization</a:t>
            </a:r>
          </a:p>
        </p:txBody>
      </p:sp>
    </p:spTree>
    <p:extLst>
      <p:ext uri="{BB962C8B-B14F-4D97-AF65-F5344CB8AC3E}">
        <p14:creationId xmlns:p14="http://schemas.microsoft.com/office/powerpoint/2010/main" val="184172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7" name="Rectangle 66">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9" name="Group 68">
            <a:extLst>
              <a:ext uri="{FF2B5EF4-FFF2-40B4-BE49-F238E27FC236}">
                <a16:creationId xmlns:a16="http://schemas.microsoft.com/office/drawing/2014/main" id="{F54E156B-C3CF-4290-AAE3-FA3BD6BE8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70" name="Picture 69">
              <a:extLst>
                <a:ext uri="{FF2B5EF4-FFF2-40B4-BE49-F238E27FC236}">
                  <a16:creationId xmlns:a16="http://schemas.microsoft.com/office/drawing/2014/main" id="{886638AD-AE91-49BD-AE6F-DA6DD5FCBA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71" name="Picture 70">
              <a:extLst>
                <a:ext uri="{FF2B5EF4-FFF2-40B4-BE49-F238E27FC236}">
                  <a16:creationId xmlns:a16="http://schemas.microsoft.com/office/drawing/2014/main" id="{367238FA-4030-4D69-9A1A-42918D7BB8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6AD69D1A-FE6B-1BDE-26ED-A3985A621EB1}"/>
              </a:ext>
            </a:extLst>
          </p:cNvPr>
          <p:cNvSpPr>
            <a:spLocks noGrp="1"/>
          </p:cNvSpPr>
          <p:nvPr>
            <p:ph type="title"/>
          </p:nvPr>
        </p:nvSpPr>
        <p:spPr>
          <a:xfrm>
            <a:off x="147145" y="461339"/>
            <a:ext cx="5948855" cy="2831136"/>
          </a:xfrm>
        </p:spPr>
        <p:txBody>
          <a:bodyPr vert="horz" lIns="91440" tIns="45720" rIns="91440" bIns="45720" rtlCol="0" anchor="ctr">
            <a:normAutofit/>
          </a:bodyPr>
          <a:lstStyle/>
          <a:p>
            <a:r>
              <a:rPr lang="en-US" dirty="0"/>
              <a:t>Data Transformation: Unveiling Underlying Trends</a:t>
            </a:r>
          </a:p>
        </p:txBody>
      </p:sp>
      <p:pic>
        <p:nvPicPr>
          <p:cNvPr id="7" name="Picture 6" descr="A group of blue and black graphs&#10;&#10;Description automatically generated">
            <a:extLst>
              <a:ext uri="{FF2B5EF4-FFF2-40B4-BE49-F238E27FC236}">
                <a16:creationId xmlns:a16="http://schemas.microsoft.com/office/drawing/2014/main" id="{7BDDD7FF-D586-376C-94A7-3B23A95610F4}"/>
              </a:ext>
            </a:extLst>
          </p:cNvPr>
          <p:cNvPicPr>
            <a:picLocks noChangeAspect="1"/>
          </p:cNvPicPr>
          <p:nvPr/>
        </p:nvPicPr>
        <p:blipFill rotWithShape="1">
          <a:blip r:embed="rId5">
            <a:extLst>
              <a:ext uri="{28A0092B-C50C-407E-A947-70E740481C1C}">
                <a14:useLocalDpi xmlns:a14="http://schemas.microsoft.com/office/drawing/2010/main" val="0"/>
              </a:ext>
            </a:extLst>
          </a:blip>
          <a:srcRect t="8123" r="-1" b="16018"/>
          <a:stretch/>
        </p:blipFill>
        <p:spPr>
          <a:xfrm>
            <a:off x="6650422" y="1865"/>
            <a:ext cx="5538530" cy="3350643"/>
          </a:xfrm>
          <a:prstGeom prst="rect">
            <a:avLst/>
          </a:prstGeom>
        </p:spPr>
      </p:pic>
      <p:sp>
        <p:nvSpPr>
          <p:cNvPr id="8" name="TextBox 7">
            <a:extLst>
              <a:ext uri="{FF2B5EF4-FFF2-40B4-BE49-F238E27FC236}">
                <a16:creationId xmlns:a16="http://schemas.microsoft.com/office/drawing/2014/main" id="{9F6535C7-7A73-9C98-7BAA-2905C35AA3FC}"/>
              </a:ext>
            </a:extLst>
          </p:cNvPr>
          <p:cNvSpPr txBox="1"/>
          <p:nvPr/>
        </p:nvSpPr>
        <p:spPr>
          <a:xfrm>
            <a:off x="265338" y="2923101"/>
            <a:ext cx="5830662" cy="3761478"/>
          </a:xfrm>
          <a:prstGeom prst="rect">
            <a:avLst/>
          </a:prstGeom>
        </p:spPr>
        <p:txBody>
          <a:bodyPr vert="horz" lIns="91440" tIns="45720" rIns="91440" bIns="45720" rtlCol="0">
            <a:noAutofit/>
          </a:bodyPr>
          <a:lstStyle/>
          <a:p>
            <a:pPr indent="-228600">
              <a:spcAft>
                <a:spcPts val="600"/>
              </a:spcAft>
              <a:buClr>
                <a:schemeClr val="accent1"/>
              </a:buClr>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Data Skewness : Initial right-skewed distributions pose challenges for analysis.</a:t>
            </a:r>
          </a:p>
          <a:p>
            <a:pPr indent="-228600">
              <a:spcAft>
                <a:spcPts val="600"/>
              </a:spcAft>
              <a:buClr>
                <a:schemeClr val="accent1"/>
              </a:buClr>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Transformation Need: Non-normality can invalidate inferential statistics.</a:t>
            </a:r>
          </a:p>
          <a:p>
            <a:pPr indent="-228600">
              <a:spcAft>
                <a:spcPts val="600"/>
              </a:spcAft>
              <a:buClr>
                <a:schemeClr val="accent1"/>
              </a:buClr>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Square Root and Log Adjustments: Employed to address skewness and stabilize variance.</a:t>
            </a:r>
          </a:p>
          <a:p>
            <a:pPr indent="-228600">
              <a:spcAft>
                <a:spcPts val="600"/>
              </a:spcAft>
              <a:buClr>
                <a:schemeClr val="accent1"/>
              </a:buClr>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Post-Transformation Normality: Data distributions align better with normality.</a:t>
            </a:r>
          </a:p>
          <a:p>
            <a:pPr indent="-228600">
              <a:spcAft>
                <a:spcPts val="600"/>
              </a:spcAft>
              <a:buClr>
                <a:schemeClr val="accent1"/>
              </a:buClr>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Parametric Test Assumptions: Transformations meet requirements for ANOVA, regression.</a:t>
            </a:r>
          </a:p>
          <a:p>
            <a:pPr indent="-228600">
              <a:spcAft>
                <a:spcPts val="600"/>
              </a:spcAft>
              <a:buClr>
                <a:schemeClr val="accent1"/>
              </a:buClr>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Enhanced Data Interpretation: Normalized data allows for more accurate pattern analysis.</a:t>
            </a:r>
          </a:p>
          <a:p>
            <a:pPr indent="-228600">
              <a:spcAft>
                <a:spcPts val="600"/>
              </a:spcAft>
              <a:buClr>
                <a:schemeClr val="accent1"/>
              </a:buClr>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Analytical Reliability: Data transformations improve the robustness of statistical conclusions.</a:t>
            </a:r>
          </a:p>
        </p:txBody>
      </p:sp>
      <p:pic>
        <p:nvPicPr>
          <p:cNvPr id="5" name="Content Placeholder 4" descr="A group of graphs showing different sizes and shapes&#10;&#10;Description automatically generated with medium confidence">
            <a:extLst>
              <a:ext uri="{FF2B5EF4-FFF2-40B4-BE49-F238E27FC236}">
                <a16:creationId xmlns:a16="http://schemas.microsoft.com/office/drawing/2014/main" id="{0CD25086-DFC7-022F-B19B-39226211519B}"/>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t="1443" r="-1" b="4029"/>
          <a:stretch/>
        </p:blipFill>
        <p:spPr>
          <a:xfrm>
            <a:off x="6650422" y="3505492"/>
            <a:ext cx="5541578" cy="3352507"/>
          </a:xfrm>
          <a:prstGeom prst="rect">
            <a:avLst/>
          </a:prstGeom>
        </p:spPr>
      </p:pic>
    </p:spTree>
    <p:extLst>
      <p:ext uri="{BB962C8B-B14F-4D97-AF65-F5344CB8AC3E}">
        <p14:creationId xmlns:p14="http://schemas.microsoft.com/office/powerpoint/2010/main" val="1943756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2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4" name="Rectangle 23">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3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396" y="0"/>
            <a:ext cx="623059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87361CD-51CF-5D92-0BFD-AC91E22B063D}"/>
              </a:ext>
            </a:extLst>
          </p:cNvPr>
          <p:cNvSpPr>
            <a:spLocks noGrp="1"/>
          </p:cNvSpPr>
          <p:nvPr>
            <p:ph type="title"/>
          </p:nvPr>
        </p:nvSpPr>
        <p:spPr>
          <a:xfrm>
            <a:off x="838200" y="744909"/>
            <a:ext cx="4785546" cy="3155419"/>
          </a:xfrm>
        </p:spPr>
        <p:txBody>
          <a:bodyPr vert="horz" lIns="91440" tIns="45720" rIns="91440" bIns="45720" rtlCol="0" anchor="b">
            <a:normAutofit/>
          </a:bodyPr>
          <a:lstStyle/>
          <a:p>
            <a:r>
              <a:rPr lang="en-US" i="0" dirty="0">
                <a:solidFill>
                  <a:srgbClr val="FFFFFF"/>
                </a:solidFill>
                <a:effectLst/>
              </a:rPr>
              <a:t>Comparative Analysis: Reported vs. Predicted SSIs</a:t>
            </a:r>
            <a:endParaRPr lang="en-US" dirty="0">
              <a:solidFill>
                <a:srgbClr val="FFFFFF"/>
              </a:solidFill>
            </a:endParaRPr>
          </a:p>
        </p:txBody>
      </p:sp>
      <p:pic>
        <p:nvPicPr>
          <p:cNvPr id="5" name="Picture 4" descr="Graph">
            <a:extLst>
              <a:ext uri="{FF2B5EF4-FFF2-40B4-BE49-F238E27FC236}">
                <a16:creationId xmlns:a16="http://schemas.microsoft.com/office/drawing/2014/main" id="{2E2105B0-B4ED-3332-0C61-1254136A8220}"/>
              </a:ext>
            </a:extLst>
          </p:cNvPr>
          <p:cNvPicPr>
            <a:picLocks noChangeAspect="1"/>
          </p:cNvPicPr>
          <p:nvPr/>
        </p:nvPicPr>
        <p:blipFill rotWithShape="1">
          <a:blip r:embed="rId4"/>
          <a:srcRect t="3344" r="3" b="6000"/>
          <a:stretch/>
        </p:blipFill>
        <p:spPr>
          <a:xfrm>
            <a:off x="6143776" y="10"/>
            <a:ext cx="6069006" cy="3438811"/>
          </a:xfrm>
          <a:prstGeom prst="rect">
            <a:avLst/>
          </a:prstGeom>
        </p:spPr>
      </p:pic>
      <p:pic>
        <p:nvPicPr>
          <p:cNvPr id="6" name="Picture 5" descr="A graph with numbers and lines&#10;&#10;Description automatically generated">
            <a:extLst>
              <a:ext uri="{FF2B5EF4-FFF2-40B4-BE49-F238E27FC236}">
                <a16:creationId xmlns:a16="http://schemas.microsoft.com/office/drawing/2014/main" id="{C78C3D85-A9FE-AA60-6585-9BB79EF26F23}"/>
              </a:ext>
            </a:extLst>
          </p:cNvPr>
          <p:cNvPicPr>
            <a:picLocks noChangeAspect="1"/>
          </p:cNvPicPr>
          <p:nvPr/>
        </p:nvPicPr>
        <p:blipFill rotWithShape="1">
          <a:blip r:embed="rId5">
            <a:extLst>
              <a:ext uri="{28A0092B-C50C-407E-A947-70E740481C1C}">
                <a14:useLocalDpi xmlns:a14="http://schemas.microsoft.com/office/drawing/2010/main" val="0"/>
              </a:ext>
            </a:extLst>
          </a:blip>
          <a:srcRect l="6661" r="5980" b="1"/>
          <a:stretch/>
        </p:blipFill>
        <p:spPr>
          <a:xfrm>
            <a:off x="6143776" y="3419179"/>
            <a:ext cx="6069006" cy="3438821"/>
          </a:xfrm>
          <a:prstGeom prst="rect">
            <a:avLst/>
          </a:prstGeom>
        </p:spPr>
      </p:pic>
    </p:spTree>
    <p:extLst>
      <p:ext uri="{BB962C8B-B14F-4D97-AF65-F5344CB8AC3E}">
        <p14:creationId xmlns:p14="http://schemas.microsoft.com/office/powerpoint/2010/main" val="276556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Close up of pushpins on roadmap route">
            <a:extLst>
              <a:ext uri="{FF2B5EF4-FFF2-40B4-BE49-F238E27FC236}">
                <a16:creationId xmlns:a16="http://schemas.microsoft.com/office/drawing/2014/main" id="{4D5B91D9-5C10-A89C-8427-F081E9ADF2F8}"/>
              </a:ext>
            </a:extLst>
          </p:cNvPr>
          <p:cNvPicPr>
            <a:picLocks noChangeAspect="1"/>
          </p:cNvPicPr>
          <p:nvPr/>
        </p:nvPicPr>
        <p:blipFill rotWithShape="1">
          <a:blip r:embed="rId4">
            <a:alphaModFix amt="60000"/>
          </a:blip>
          <a:srcRect b="15431"/>
          <a:stretch/>
        </p:blipFill>
        <p:spPr>
          <a:xfrm>
            <a:off x="-15638" y="-6902"/>
            <a:ext cx="12191980" cy="6856614"/>
          </a:xfrm>
          <a:prstGeom prst="rect">
            <a:avLst/>
          </a:prstGeom>
        </p:spPr>
      </p:pic>
      <p:grpSp>
        <p:nvGrpSpPr>
          <p:cNvPr id="17" name="Group 16">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8" name="Picture 17">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42307861-D954-4A32-952F-1479FA31EBC1}"/>
              </a:ext>
            </a:extLst>
          </p:cNvPr>
          <p:cNvSpPr>
            <a:spLocks noGrp="1"/>
          </p:cNvSpPr>
          <p:nvPr>
            <p:ph type="title"/>
          </p:nvPr>
        </p:nvSpPr>
        <p:spPr>
          <a:xfrm>
            <a:off x="220067" y="-22881"/>
            <a:ext cx="5315494" cy="1910675"/>
          </a:xfrm>
        </p:spPr>
        <p:txBody>
          <a:bodyPr vert="horz" lIns="91440" tIns="45720" rIns="91440" bIns="45720" rtlCol="0" anchor="b">
            <a:normAutofit fontScale="90000"/>
          </a:bodyPr>
          <a:lstStyle/>
          <a:p>
            <a:r>
              <a:rPr lang="en-US" sz="4500" dirty="0">
                <a:solidFill>
                  <a:srgbClr val="FFFFFF"/>
                </a:solidFill>
              </a:rPr>
              <a:t>Geographical Analysis of SSI Incidence in California</a:t>
            </a:r>
          </a:p>
        </p:txBody>
      </p:sp>
      <p:pic>
        <p:nvPicPr>
          <p:cNvPr id="6" name="Picture 5" descr="A map of the state of california&#10;&#10;Description automatically generated">
            <a:extLst>
              <a:ext uri="{FF2B5EF4-FFF2-40B4-BE49-F238E27FC236}">
                <a16:creationId xmlns:a16="http://schemas.microsoft.com/office/drawing/2014/main" id="{0454043A-361C-149B-BC92-0294B80A82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269" y="-6902"/>
            <a:ext cx="6851073" cy="6858000"/>
          </a:xfrm>
          <a:prstGeom prst="rect">
            <a:avLst/>
          </a:prstGeom>
        </p:spPr>
      </p:pic>
      <p:sp>
        <p:nvSpPr>
          <p:cNvPr id="7" name="TextBox 6">
            <a:extLst>
              <a:ext uri="{FF2B5EF4-FFF2-40B4-BE49-F238E27FC236}">
                <a16:creationId xmlns:a16="http://schemas.microsoft.com/office/drawing/2014/main" id="{385B16F3-21DC-90D1-FD25-6BFAF382E514}"/>
              </a:ext>
            </a:extLst>
          </p:cNvPr>
          <p:cNvSpPr txBox="1"/>
          <p:nvPr/>
        </p:nvSpPr>
        <p:spPr>
          <a:xfrm>
            <a:off x="-31296" y="2607694"/>
            <a:ext cx="5696607" cy="4524315"/>
          </a:xfrm>
          <a:prstGeom prst="rect">
            <a:avLst/>
          </a:prstGeom>
          <a:noFill/>
        </p:spPr>
        <p:txBody>
          <a:bodyPr wrap="square" rtlCol="0">
            <a:spAutoFit/>
          </a:bodyPr>
          <a:lstStyle/>
          <a:p>
            <a:pPr algn="l">
              <a:buFont typeface="Arial" panose="020B0604020202020204" pitchFamily="34" charset="0"/>
              <a:buChar char="•"/>
            </a:pPr>
            <a:r>
              <a:rPr lang="en-US" b="1" i="0" dirty="0">
                <a:solidFill>
                  <a:schemeClr val="bg1"/>
                </a:solidFill>
                <a:effectLst/>
                <a:latin typeface="Söhne"/>
              </a:rPr>
              <a:t>Geographical Spread</a:t>
            </a:r>
            <a:r>
              <a:rPr lang="en-US" b="0" i="0" dirty="0">
                <a:solidFill>
                  <a:schemeClr val="bg1"/>
                </a:solidFill>
                <a:effectLst/>
                <a:latin typeface="Söhne"/>
              </a:rPr>
              <a:t>: Map shows SSIs reported across California by county.</a:t>
            </a: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r>
              <a:rPr lang="en-US" b="1" i="0" dirty="0">
                <a:solidFill>
                  <a:schemeClr val="bg1"/>
                </a:solidFill>
                <a:effectLst/>
                <a:latin typeface="Söhne"/>
              </a:rPr>
              <a:t>Color-Coded Data</a:t>
            </a:r>
            <a:r>
              <a:rPr lang="en-US" b="0" i="0" dirty="0">
                <a:solidFill>
                  <a:schemeClr val="bg1"/>
                </a:solidFill>
                <a:effectLst/>
                <a:latin typeface="Söhne"/>
              </a:rPr>
              <a:t>: A color gradient indicates infection frequency, with darker shades representing higher numbers.</a:t>
            </a: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r>
              <a:rPr lang="en-US" b="1" i="0" dirty="0">
                <a:solidFill>
                  <a:schemeClr val="bg1"/>
                </a:solidFill>
                <a:effectLst/>
                <a:latin typeface="Söhne"/>
              </a:rPr>
              <a:t>Infection Hotspots</a:t>
            </a:r>
            <a:r>
              <a:rPr lang="en-US" b="0" i="0" dirty="0">
                <a:solidFill>
                  <a:schemeClr val="bg1"/>
                </a:solidFill>
                <a:effectLst/>
                <a:latin typeface="Söhne"/>
              </a:rPr>
              <a:t>: Los Angeles County is markedly distinct, indicating a higher incidence of SSIs.</a:t>
            </a: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r>
              <a:rPr lang="en-US" b="1" i="0" dirty="0">
                <a:solidFill>
                  <a:schemeClr val="bg1"/>
                </a:solidFill>
                <a:effectLst/>
                <a:latin typeface="Söhne"/>
              </a:rPr>
              <a:t>Public Health Implications</a:t>
            </a:r>
            <a:r>
              <a:rPr lang="en-US" b="0" i="0" dirty="0">
                <a:solidFill>
                  <a:schemeClr val="bg1"/>
                </a:solidFill>
                <a:effectLst/>
                <a:latin typeface="Söhne"/>
              </a:rPr>
              <a:t>: Highlights areas requiring targeted healthcare measures and resource allocation.</a:t>
            </a: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r>
              <a:rPr lang="en-US" b="1" i="0" dirty="0">
                <a:solidFill>
                  <a:schemeClr val="bg1"/>
                </a:solidFill>
                <a:effectLst/>
                <a:latin typeface="Söhne"/>
              </a:rPr>
              <a:t>Strategic Planning</a:t>
            </a:r>
            <a:r>
              <a:rPr lang="en-US" b="0" i="0" dirty="0">
                <a:solidFill>
                  <a:schemeClr val="bg1"/>
                </a:solidFill>
                <a:effectLst/>
                <a:latin typeface="Söhne"/>
              </a:rPr>
              <a:t>: Aids in strategizing infection control interventions by local health departments.</a:t>
            </a:r>
          </a:p>
          <a:p>
            <a:endParaRPr lang="en-US" dirty="0">
              <a:solidFill>
                <a:schemeClr val="bg1"/>
              </a:solidFill>
            </a:endParaRPr>
          </a:p>
        </p:txBody>
      </p:sp>
    </p:spTree>
    <p:extLst>
      <p:ext uri="{BB962C8B-B14F-4D97-AF65-F5344CB8AC3E}">
        <p14:creationId xmlns:p14="http://schemas.microsoft.com/office/powerpoint/2010/main" val="3732259056"/>
      </p:ext>
    </p:extLst>
  </p:cSld>
  <p:clrMapOvr>
    <a:masterClrMapping/>
  </p:clrMapOvr>
</p:sld>
</file>

<file path=ppt/theme/theme1.xml><?xml version="1.0" encoding="utf-8"?>
<a:theme xmlns:a="http://schemas.openxmlformats.org/drawingml/2006/main" name="Dappled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be75ba9-b7af-4d45-9a77-e10ee0f8512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A1283119233346A5C4CECCED4BFB94" ma:contentTypeVersion="4" ma:contentTypeDescription="Create a new document." ma:contentTypeScope="" ma:versionID="66738fb2d37cf843ce71243fa0461188">
  <xsd:schema xmlns:xsd="http://www.w3.org/2001/XMLSchema" xmlns:xs="http://www.w3.org/2001/XMLSchema" xmlns:p="http://schemas.microsoft.com/office/2006/metadata/properties" xmlns:ns3="5be75ba9-b7af-4d45-9a77-e10ee0f85127" targetNamespace="http://schemas.microsoft.com/office/2006/metadata/properties" ma:root="true" ma:fieldsID="8d1a48d473158e461f4de6194a5160f2" ns3:_="">
    <xsd:import namespace="5be75ba9-b7af-4d45-9a77-e10ee0f8512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e75ba9-b7af-4d45-9a77-e10ee0f851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85A615-A60B-42F0-B358-7732103ED448}">
  <ds:schemaRefs>
    <ds:schemaRef ds:uri="http://purl.org/dc/elements/1.1/"/>
    <ds:schemaRef ds:uri="http://schemas.microsoft.com/office/2006/documentManagement/types"/>
    <ds:schemaRef ds:uri="http://purl.org/dc/terms/"/>
    <ds:schemaRef ds:uri="http://schemas.openxmlformats.org/package/2006/metadata/core-properties"/>
    <ds:schemaRef ds:uri="5be75ba9-b7af-4d45-9a77-e10ee0f85127"/>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E89D06D-47B0-4B40-A64B-BCBA012564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e75ba9-b7af-4d45-9a77-e10ee0f851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D2A978-B301-475F-ABE5-0CE47C93B2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786</TotalTime>
  <Words>1464</Words>
  <Application>Microsoft Macintosh PowerPoint</Application>
  <PresentationFormat>Widescreen</PresentationFormat>
  <Paragraphs>178</Paragraphs>
  <Slides>18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Avenir Next LT Pro</vt:lpstr>
      <vt:lpstr>AvenirNext LT Pro Medium</vt:lpstr>
      <vt:lpstr>Calibri</vt:lpstr>
      <vt:lpstr>Sabon Next LT</vt:lpstr>
      <vt:lpstr>Söhne</vt:lpstr>
      <vt:lpstr>DappledVTI</vt:lpstr>
      <vt:lpstr>Are California's Hospitals Outsmarting SSIs? A Deep Dive into Infection Trends</vt:lpstr>
      <vt:lpstr>Surgery Site Infections(SSIs)</vt:lpstr>
      <vt:lpstr>Relevance and Impetus</vt:lpstr>
      <vt:lpstr>Data Source </vt:lpstr>
      <vt:lpstr>Data Cleaning</vt:lpstr>
      <vt:lpstr>Visualization</vt:lpstr>
      <vt:lpstr>Data Transformation: Unveiling Underlying Trends</vt:lpstr>
      <vt:lpstr>Comparative Analysis: Reported vs. Predicted SSIs</vt:lpstr>
      <vt:lpstr>Geographical Analysis of SSI Incidence in California</vt:lpstr>
      <vt:lpstr>Procedure-Specific SSI Risk Assessment</vt:lpstr>
      <vt:lpstr>Top Facilities by Total Infections (Reported and Predicted)</vt:lpstr>
      <vt:lpstr>Hypothesis</vt:lpstr>
      <vt:lpstr>Hypothesis 1</vt:lpstr>
      <vt:lpstr>Hypothesis 2</vt:lpstr>
      <vt:lpstr>Hypothesis 3 </vt:lpstr>
      <vt:lpstr>Hypothesis 4:</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Evaluation of Surgical Site Infection Trends Across California Healthcare Facilities</dc:title>
  <dc:creator>Rahul Shetty</dc:creator>
  <cp:lastModifiedBy>Kiran Devihosur</cp:lastModifiedBy>
  <cp:revision>3</cp:revision>
  <dcterms:created xsi:type="dcterms:W3CDTF">2023-12-18T04:31:41Z</dcterms:created>
  <dcterms:modified xsi:type="dcterms:W3CDTF">2023-12-19T05:59:00Z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0x010100D5A1283119233346A5C4CECCED4BFB94</vt:lpwstr>
  </property>
</Properties>
</file>